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3745" r:id="rId2"/>
  </p:sldMasterIdLst>
  <p:notesMasterIdLst>
    <p:notesMasterId r:id="rId27"/>
  </p:notesMasterIdLst>
  <p:handoutMasterIdLst>
    <p:handoutMasterId r:id="rId28"/>
  </p:handoutMasterIdLst>
  <p:sldIdLst>
    <p:sldId id="484" r:id="rId3"/>
    <p:sldId id="284" r:id="rId4"/>
    <p:sldId id="288" r:id="rId5"/>
    <p:sldId id="536" r:id="rId6"/>
    <p:sldId id="541" r:id="rId7"/>
    <p:sldId id="544" r:id="rId8"/>
    <p:sldId id="566" r:id="rId9"/>
    <p:sldId id="542" r:id="rId10"/>
    <p:sldId id="545" r:id="rId11"/>
    <p:sldId id="567" r:id="rId12"/>
    <p:sldId id="568" r:id="rId13"/>
    <p:sldId id="547" r:id="rId14"/>
    <p:sldId id="548" r:id="rId15"/>
    <p:sldId id="549" r:id="rId16"/>
    <p:sldId id="565" r:id="rId17"/>
    <p:sldId id="543" r:id="rId18"/>
    <p:sldId id="569" r:id="rId19"/>
    <p:sldId id="570" r:id="rId20"/>
    <p:sldId id="571" r:id="rId21"/>
    <p:sldId id="551" r:id="rId22"/>
    <p:sldId id="553" r:id="rId23"/>
    <p:sldId id="554" r:id="rId24"/>
    <p:sldId id="555" r:id="rId25"/>
    <p:sldId id="552" r:id="rId26"/>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20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20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Arial" charset="0"/>
      </a:defRPr>
    </a:lvl5pPr>
    <a:lvl6pPr marL="2286000" algn="l" defTabSz="457200" rtl="0" eaLnBrk="1" latinLnBrk="0" hangingPunct="1">
      <a:defRPr sz="2000" kern="1200">
        <a:solidFill>
          <a:schemeClr val="tx1"/>
        </a:solidFill>
        <a:latin typeface="Arial" charset="0"/>
        <a:ea typeface="ＭＳ Ｐゴシック" charset="0"/>
        <a:cs typeface="Arial" charset="0"/>
      </a:defRPr>
    </a:lvl6pPr>
    <a:lvl7pPr marL="2743200" algn="l" defTabSz="457200" rtl="0" eaLnBrk="1" latinLnBrk="0" hangingPunct="1">
      <a:defRPr sz="2000" kern="1200">
        <a:solidFill>
          <a:schemeClr val="tx1"/>
        </a:solidFill>
        <a:latin typeface="Arial" charset="0"/>
        <a:ea typeface="ＭＳ Ｐゴシック" charset="0"/>
        <a:cs typeface="Arial" charset="0"/>
      </a:defRPr>
    </a:lvl7pPr>
    <a:lvl8pPr marL="3200400" algn="l" defTabSz="457200" rtl="0" eaLnBrk="1" latinLnBrk="0" hangingPunct="1">
      <a:defRPr sz="2000" kern="1200">
        <a:solidFill>
          <a:schemeClr val="tx1"/>
        </a:solidFill>
        <a:latin typeface="Arial" charset="0"/>
        <a:ea typeface="ＭＳ Ｐゴシック" charset="0"/>
        <a:cs typeface="Arial" charset="0"/>
      </a:defRPr>
    </a:lvl8pPr>
    <a:lvl9pPr marL="3657600" algn="l" defTabSz="457200" rtl="0" eaLnBrk="1" latinLnBrk="0" hangingPunct="1">
      <a:defRPr sz="2000"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5696"/>
    <a:srgbClr val="990000"/>
    <a:srgbClr val="CDD8E5"/>
    <a:srgbClr val="00C005"/>
    <a:srgbClr val="FFFF00"/>
    <a:srgbClr val="FFB7B7"/>
    <a:srgbClr val="9FB5CD"/>
    <a:srgbClr val="FFFFFF"/>
    <a:srgbClr val="FEA501"/>
    <a:srgbClr val="EAEA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84291" autoAdjust="0"/>
  </p:normalViewPr>
  <p:slideViewPr>
    <p:cSldViewPr snapToGrid="0">
      <p:cViewPr varScale="1">
        <p:scale>
          <a:sx n="76" d="100"/>
          <a:sy n="76" d="100"/>
        </p:scale>
        <p:origin x="-1758" y="-102"/>
      </p:cViewPr>
      <p:guideLst>
        <p:guide orient="horz" pos="2160"/>
        <p:guide pos="2880"/>
      </p:guideLst>
    </p:cSldViewPr>
  </p:slideViewPr>
  <p:outlineViewPr>
    <p:cViewPr>
      <p:scale>
        <a:sx n="33" d="100"/>
        <a:sy n="33" d="100"/>
      </p:scale>
      <p:origin x="0" y="74652"/>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0" d="100"/>
          <a:sy n="70" d="100"/>
        </p:scale>
        <p:origin x="-1950" y="-90"/>
      </p:cViewPr>
      <p:guideLst>
        <p:guide orient="horz" pos="3127"/>
        <p:guide pos="214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en-US"/>
          </a:p>
        </p:txBody>
      </p:sp>
      <p:sp>
        <p:nvSpPr>
          <p:cNvPr id="81923" name="Rectangle 1027"/>
          <p:cNvSpPr>
            <a:spLocks noGrp="1" noChangeArrowheads="1"/>
          </p:cNvSpPr>
          <p:nvPr>
            <p:ph type="dt" sz="quarter"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en-US"/>
          </a:p>
        </p:txBody>
      </p:sp>
      <p:sp>
        <p:nvSpPr>
          <p:cNvPr id="81924" name="Rectangle 1028"/>
          <p:cNvSpPr>
            <a:spLocks noGrp="1" noChangeArrowheads="1"/>
          </p:cNvSpPr>
          <p:nvPr>
            <p:ph type="ftr" sz="quarter" idx="2"/>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en-US"/>
          </a:p>
        </p:txBody>
      </p:sp>
      <p:sp>
        <p:nvSpPr>
          <p:cNvPr id="81925" name="Rectangle 1029"/>
          <p:cNvSpPr>
            <a:spLocks noGrp="1" noChangeArrowheads="1"/>
          </p:cNvSpPr>
          <p:nvPr>
            <p:ph type="sldNum" sz="quarter" idx="3"/>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ED592492-A561-CA4B-9BC8-43DCBD6D63AC}" type="slidenum">
              <a:rPr lang="en-US"/>
              <a:pPr/>
              <a:t>‹N°›</a:t>
            </a:fld>
            <a:endParaRPr lang="en-US"/>
          </a:p>
        </p:txBody>
      </p:sp>
    </p:spTree>
    <p:extLst>
      <p:ext uri="{BB962C8B-B14F-4D97-AF65-F5344CB8AC3E}">
        <p14:creationId xmlns:p14="http://schemas.microsoft.com/office/powerpoint/2010/main" xmlns="" val="4048505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de-DE"/>
          </a:p>
        </p:txBody>
      </p:sp>
      <p:sp>
        <p:nvSpPr>
          <p:cNvPr id="8195" name="Rectangle 3"/>
          <p:cNvSpPr>
            <a:spLocks noGrp="1" noChangeArrowheads="1"/>
          </p:cNvSpPr>
          <p:nvPr>
            <p:ph type="dt"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de-DE"/>
          </a:p>
        </p:txBody>
      </p:sp>
      <p:sp>
        <p:nvSpPr>
          <p:cNvPr id="49156"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0254" y="4715907"/>
            <a:ext cx="5437168" cy="446770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8198" name="Rectangle 6"/>
          <p:cNvSpPr>
            <a:spLocks noGrp="1" noChangeArrowheads="1"/>
          </p:cNvSpPr>
          <p:nvPr>
            <p:ph type="ftr" sz="quarter" idx="4"/>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de-DE"/>
          </a:p>
        </p:txBody>
      </p:sp>
      <p:sp>
        <p:nvSpPr>
          <p:cNvPr id="8199" name="Rectangle 7"/>
          <p:cNvSpPr>
            <a:spLocks noGrp="1" noChangeArrowheads="1"/>
          </p:cNvSpPr>
          <p:nvPr>
            <p:ph type="sldNum" sz="quarter" idx="5"/>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187A0291-C69D-8B46-8086-5509DFD799B1}" type="slidenum">
              <a:rPr lang="de-DE"/>
              <a:pPr/>
              <a:t>‹N°›</a:t>
            </a:fld>
            <a:endParaRPr lang="de-DE"/>
          </a:p>
        </p:txBody>
      </p:sp>
    </p:spTree>
    <p:extLst>
      <p:ext uri="{BB962C8B-B14F-4D97-AF65-F5344CB8AC3E}">
        <p14:creationId xmlns:p14="http://schemas.microsoft.com/office/powerpoint/2010/main" xmlns="" val="1499201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C8A0044B-9621-D442-9C88-6ED8B240719D}" type="slidenum">
              <a:rPr lang="de-DE" sz="1200"/>
              <a:pPr eaLnBrk="1" hangingPunct="1"/>
              <a:t>1</a:t>
            </a:fld>
            <a:endParaRPr lang="de-DE" sz="1200" dirty="0"/>
          </a:p>
        </p:txBody>
      </p:sp>
      <p:sp>
        <p:nvSpPr>
          <p:cNvPr id="50179" name="Rectangle 7"/>
          <p:cNvSpPr txBox="1">
            <a:spLocks noGrp="1" noChangeArrowheads="1"/>
          </p:cNvSpPr>
          <p:nvPr/>
        </p:nvSpPr>
        <p:spPr bwMode="auto">
          <a:xfrm>
            <a:off x="3853150" y="9434996"/>
            <a:ext cx="2944525" cy="493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715" tIns="47862" rIns="95715" bIns="47862" anchor="b"/>
          <a:lstStyle>
            <a:lvl1pPr defTabSz="947738" eaLnBrk="0" hangingPunct="0">
              <a:defRPr sz="2000">
                <a:solidFill>
                  <a:schemeClr val="tx1"/>
                </a:solidFill>
                <a:latin typeface="Arial" charset="0"/>
                <a:ea typeface="ＭＳ Ｐゴシック" charset="0"/>
                <a:cs typeface="Arial" charset="0"/>
              </a:defRPr>
            </a:lvl1pPr>
            <a:lvl2pPr marL="742950" indent="-285750" defTabSz="947738" eaLnBrk="0" hangingPunct="0">
              <a:defRPr sz="2000">
                <a:solidFill>
                  <a:schemeClr val="tx1"/>
                </a:solidFill>
                <a:latin typeface="Arial" charset="0"/>
                <a:ea typeface="Arial" charset="0"/>
                <a:cs typeface="Arial" charset="0"/>
              </a:defRPr>
            </a:lvl2pPr>
            <a:lvl3pPr marL="1143000" indent="-228600" defTabSz="947738" eaLnBrk="0" hangingPunct="0">
              <a:defRPr sz="2000">
                <a:solidFill>
                  <a:schemeClr val="tx1"/>
                </a:solidFill>
                <a:latin typeface="Arial" charset="0"/>
                <a:ea typeface="Arial" charset="0"/>
                <a:cs typeface="Arial" charset="0"/>
              </a:defRPr>
            </a:lvl3pPr>
            <a:lvl4pPr marL="1600200" indent="-228600" defTabSz="947738" eaLnBrk="0" hangingPunct="0">
              <a:defRPr sz="2000">
                <a:solidFill>
                  <a:schemeClr val="tx1"/>
                </a:solidFill>
                <a:latin typeface="Arial" charset="0"/>
                <a:ea typeface="Arial" charset="0"/>
                <a:cs typeface="Arial" charset="0"/>
              </a:defRPr>
            </a:lvl4pPr>
            <a:lvl5pPr marL="2057400" indent="-228600" defTabSz="947738" eaLnBrk="0" hangingPunct="0">
              <a:defRPr sz="2000">
                <a:solidFill>
                  <a:schemeClr val="tx1"/>
                </a:solidFill>
                <a:latin typeface="Arial" charset="0"/>
                <a:ea typeface="Arial" charset="0"/>
                <a:cs typeface="Arial" charset="0"/>
              </a:defRPr>
            </a:lvl5pPr>
            <a:lvl6pPr marL="2514600" indent="-228600" defTabSz="947738"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defTabSz="947738"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defTabSz="947738"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defTabSz="947738" eaLnBrk="0" fontAlgn="base" hangingPunct="0">
              <a:spcBef>
                <a:spcPct val="0"/>
              </a:spcBef>
              <a:spcAft>
                <a:spcPct val="0"/>
              </a:spcAft>
              <a:defRPr sz="2000">
                <a:solidFill>
                  <a:schemeClr val="tx1"/>
                </a:solidFill>
                <a:latin typeface="Arial" charset="0"/>
                <a:ea typeface="Arial" charset="0"/>
                <a:cs typeface="Arial" charset="0"/>
              </a:defRPr>
            </a:lvl9pPr>
          </a:lstStyle>
          <a:p>
            <a:pPr algn="r" eaLnBrk="1" hangingPunct="1"/>
            <a:fld id="{2A8D0DA8-2A05-DC43-8D66-A7511AEB48C0}" type="slidenum">
              <a:rPr lang="en-GB" sz="1300"/>
              <a:pPr algn="r" eaLnBrk="1" hangingPunct="1"/>
              <a:t>1</a:t>
            </a:fld>
            <a:endParaRPr lang="en-GB" sz="1300" dirty="0"/>
          </a:p>
        </p:txBody>
      </p:sp>
      <p:sp>
        <p:nvSpPr>
          <p:cNvPr id="50180" name="Rectangle 2"/>
          <p:cNvSpPr>
            <a:spLocks noGrp="1" noRot="1" noChangeAspect="1" noChangeArrowheads="1" noTextEdit="1"/>
          </p:cNvSpPr>
          <p:nvPr>
            <p:ph type="sldImg"/>
          </p:nvPr>
        </p:nvSpPr>
        <p:spPr>
          <a:xfrm>
            <a:off x="915988" y="744538"/>
            <a:ext cx="4967287" cy="3724275"/>
          </a:xfrm>
          <a:ln/>
        </p:spPr>
      </p:sp>
      <p:sp>
        <p:nvSpPr>
          <p:cNvPr id="50181" name="Rectangle 3"/>
          <p:cNvSpPr>
            <a:spLocks noGrp="1" noChangeArrowheads="1"/>
          </p:cNvSpPr>
          <p:nvPr>
            <p:ph type="body" idx="1"/>
          </p:nvPr>
        </p:nvSpPr>
        <p:spPr>
          <a:xfrm>
            <a:off x="907005" y="4715907"/>
            <a:ext cx="4983666" cy="446770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5715" tIns="47862" rIns="95715" bIns="47862"/>
          <a:lstStyle/>
          <a:p>
            <a:pPr eaLnBrk="1" hangingPunct="1"/>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FCF8E7E5-1230-9148-8DB2-61F287C6ACD1}" type="slidenum">
              <a:rPr lang="de-DE" sz="1200"/>
              <a:pPr eaLnBrk="1" hangingPunct="1"/>
              <a:t>2</a:t>
            </a:fld>
            <a:endParaRPr lang="de-DE" sz="1200" dirty="0"/>
          </a:p>
        </p:txBody>
      </p:sp>
      <p:sp>
        <p:nvSpPr>
          <p:cNvPr id="51203" name="Rectangle 2"/>
          <p:cNvSpPr>
            <a:spLocks noGrp="1" noRot="1" noChangeAspect="1" noChangeArrowheads="1" noTextEdit="1"/>
          </p:cNvSpPr>
          <p:nvPr>
            <p:ph type="sldImg"/>
          </p:nvPr>
        </p:nvSpPr>
        <p:spPr>
          <a:xfrm>
            <a:off x="915988" y="744538"/>
            <a:ext cx="4967287" cy="3724275"/>
          </a:xfrm>
          <a:ln/>
        </p:spPr>
      </p:sp>
      <p:sp>
        <p:nvSpPr>
          <p:cNvPr id="51204"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638FD180-41FF-5941-A279-04A29BBA3DA3}" type="slidenum">
              <a:rPr lang="de-DE" sz="1200"/>
              <a:pPr eaLnBrk="1" hangingPunct="1"/>
              <a:t>3</a:t>
            </a:fld>
            <a:endParaRPr lang="de-DE" sz="1200" dirty="0"/>
          </a:p>
        </p:txBody>
      </p:sp>
      <p:sp>
        <p:nvSpPr>
          <p:cNvPr id="52227" name="Rectangle 2"/>
          <p:cNvSpPr>
            <a:spLocks noGrp="1" noRot="1" noChangeAspect="1" noChangeArrowheads="1" noTextEdit="1"/>
          </p:cNvSpPr>
          <p:nvPr>
            <p:ph type="sldImg"/>
          </p:nvPr>
        </p:nvSpPr>
        <p:spPr>
          <a:xfrm>
            <a:off x="915988" y="744538"/>
            <a:ext cx="4967287" cy="3724275"/>
          </a:xfrm>
          <a:ln/>
        </p:spPr>
      </p:sp>
      <p:sp>
        <p:nvSpPr>
          <p:cNvPr id="52228"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spTree>
    <p:extLst>
      <p:ext uri="{BB962C8B-B14F-4D97-AF65-F5344CB8AC3E}">
        <p14:creationId xmlns:p14="http://schemas.microsoft.com/office/powerpoint/2010/main" xmlns="" val="173507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59398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76243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4502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99326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81313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pic>
        <p:nvPicPr>
          <p:cNvPr id="7" name="Image 6"/>
          <p:cNvPicPr/>
          <p:nvPr userDrawn="1"/>
        </p:nvPicPr>
        <p:blipFill>
          <a:blip r:embed="rId2" cstate="print"/>
          <a:srcRect l="13058" t="22353" r="63469" b="56064"/>
          <a:stretch>
            <a:fillRect/>
          </a:stretch>
        </p:blipFill>
        <p:spPr bwMode="auto">
          <a:xfrm>
            <a:off x="272536" y="6023262"/>
            <a:ext cx="1317273" cy="647701"/>
          </a:xfrm>
          <a:prstGeom prst="rect">
            <a:avLst/>
          </a:prstGeom>
          <a:noFill/>
          <a:ln w="9525">
            <a:noFill/>
            <a:miter lim="800000"/>
            <a:headEnd/>
            <a:tailEnd/>
          </a:ln>
        </p:spPr>
      </p:pic>
    </p:spTree>
    <p:extLst>
      <p:ext uri="{BB962C8B-B14F-4D97-AF65-F5344CB8AC3E}">
        <p14:creationId xmlns:p14="http://schemas.microsoft.com/office/powerpoint/2010/main" xmlns="" val="42344083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1763486" y="1219201"/>
            <a:ext cx="3650343" cy="5329238"/>
          </a:xfrm>
        </p:spPr>
        <p:txBody>
          <a:bodyPr/>
          <a:lstStyle>
            <a:lvl1pPr>
              <a:defRPr sz="2400" b="1"/>
            </a:lvl1pPr>
            <a:lvl2pPr>
              <a:defRPr sz="2000"/>
            </a:lvl2pPr>
            <a:lvl3pPr>
              <a:defRPr sz="2000"/>
            </a:lvl3pPr>
            <a:lvl4pPr>
              <a:defRPr sz="2000"/>
            </a:lvl4pPr>
            <a:lvl5pPr>
              <a:defRPr sz="2000"/>
            </a:lvl5pPr>
          </a:lstStyle>
          <a:p>
            <a:pPr>
              <a:lnSpc>
                <a:spcPct val="120000"/>
              </a:lnSpc>
            </a:pPr>
            <a:r>
              <a:rPr lang="fr-FR" dirty="0" smtClean="0"/>
              <a:t>De quoi il s’agit</a:t>
            </a:r>
          </a:p>
          <a:p>
            <a:pPr lvl="1">
              <a:lnSpc>
                <a:spcPct val="120000"/>
              </a:lnSpc>
            </a:pPr>
            <a:r>
              <a:rPr lang="fr-FR" dirty="0" smtClean="0"/>
              <a:t>…</a:t>
            </a:r>
          </a:p>
          <a:p>
            <a:pPr lvl="1">
              <a:lnSpc>
                <a:spcPct val="120000"/>
              </a:lnSpc>
            </a:pPr>
            <a:r>
              <a:rPr lang="fr-FR" dirty="0" smtClean="0"/>
              <a:t>…</a:t>
            </a:r>
          </a:p>
          <a:p>
            <a:pPr lvl="1">
              <a:lnSpc>
                <a:spcPct val="120000"/>
              </a:lnSpc>
            </a:pPr>
            <a:r>
              <a:rPr lang="fr-FR" dirty="0" smtClean="0"/>
              <a:t>…</a:t>
            </a:r>
          </a:p>
          <a:p>
            <a:pPr lvl="1">
              <a:lnSpc>
                <a:spcPct val="120000"/>
              </a:lnSpc>
            </a:pPr>
            <a:endParaRPr lang="fr-FR" dirty="0" smtClean="0"/>
          </a:p>
          <a:p>
            <a:pPr>
              <a:lnSpc>
                <a:spcPct val="120000"/>
              </a:lnSpc>
            </a:pPr>
            <a:r>
              <a:rPr lang="fr-FR" dirty="0" smtClean="0"/>
              <a:t>Objectif(s)</a:t>
            </a:r>
          </a:p>
          <a:p>
            <a:pPr lvl="1">
              <a:lnSpc>
                <a:spcPct val="120000"/>
              </a:lnSpc>
            </a:pPr>
            <a:r>
              <a:rPr lang="fr-FR" dirty="0" smtClean="0"/>
              <a:t>…</a:t>
            </a:r>
          </a:p>
          <a:p>
            <a:pPr lvl="1">
              <a:lnSpc>
                <a:spcPct val="120000"/>
              </a:lnSpc>
            </a:pPr>
            <a:r>
              <a:rPr lang="fr-FR" dirty="0" smtClean="0"/>
              <a:t>…</a:t>
            </a:r>
          </a:p>
          <a:p>
            <a:pPr>
              <a:lnSpc>
                <a:spcPct val="120000"/>
              </a:lnSpc>
            </a:pP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a:lnSpc>
                <a:spcPct val="120000"/>
              </a:lnSpc>
            </a:pPr>
            <a:endParaRPr lang="fr-FR" dirty="0" smtClean="0"/>
          </a:p>
          <a:p>
            <a:pPr>
              <a:lnSpc>
                <a:spcPct val="120000"/>
              </a:lnSpc>
            </a:pPr>
            <a:r>
              <a:rPr lang="fr-FR" dirty="0" smtClean="0"/>
              <a:t>Caractérisation</a:t>
            </a:r>
          </a:p>
          <a:p>
            <a:pPr lvl="1">
              <a:lnSpc>
                <a:spcPct val="120000"/>
              </a:lnSpc>
            </a:pPr>
            <a:r>
              <a:rPr lang="fr-FR" b="1" dirty="0" smtClean="0"/>
              <a:t>Contexte</a:t>
            </a:r>
          </a:p>
          <a:p>
            <a:pPr lvl="2">
              <a:lnSpc>
                <a:spcPct val="120000"/>
              </a:lnSpc>
            </a:pPr>
            <a:r>
              <a:rPr lang="fr-FR" dirty="0" smtClean="0"/>
              <a:t>Périmètre</a:t>
            </a:r>
          </a:p>
          <a:p>
            <a:pPr lvl="2">
              <a:lnSpc>
                <a:spcPct val="120000"/>
              </a:lnSpc>
            </a:pPr>
            <a:r>
              <a:rPr lang="fr-FR" dirty="0" smtClean="0"/>
              <a:t>Collecte</a:t>
            </a:r>
          </a:p>
          <a:p>
            <a:pPr lvl="2">
              <a:lnSpc>
                <a:spcPct val="120000"/>
              </a:lnSpc>
            </a:pPr>
            <a:r>
              <a:rPr lang="fr-FR" dirty="0" smtClean="0"/>
              <a:t>Prétraitement</a:t>
            </a:r>
          </a:p>
          <a:p>
            <a:pPr lvl="1">
              <a:lnSpc>
                <a:spcPct val="120000"/>
              </a:lnSpc>
            </a:pPr>
            <a:r>
              <a:rPr lang="fr-FR" b="1" dirty="0" smtClean="0"/>
              <a:t>Analyse</a:t>
            </a:r>
          </a:p>
          <a:p>
            <a:pPr lvl="2">
              <a:lnSpc>
                <a:spcPct val="120000"/>
              </a:lnSpc>
            </a:pPr>
            <a:r>
              <a:rPr lang="fr-FR" dirty="0" smtClean="0"/>
              <a:t>statistique</a:t>
            </a:r>
          </a:p>
          <a:p>
            <a:pPr lvl="2">
              <a:lnSpc>
                <a:spcPct val="120000"/>
              </a:lnSpc>
            </a:pPr>
            <a:r>
              <a:rPr lang="fr-FR" dirty="0" smtClean="0"/>
              <a:t>cognitive</a:t>
            </a:r>
          </a:p>
          <a:p>
            <a:pPr lvl="1">
              <a:lnSpc>
                <a:spcPct val="120000"/>
              </a:lnSpc>
            </a:pPr>
            <a:r>
              <a:rPr lang="fr-FR" b="1" dirty="0" smtClean="0"/>
              <a:t>Solution</a:t>
            </a:r>
          </a:p>
          <a:p>
            <a:pPr lvl="2">
              <a:lnSpc>
                <a:spcPct val="120000"/>
              </a:lnSpc>
            </a:pPr>
            <a:r>
              <a:rPr lang="fr-FR" dirty="0" smtClean="0"/>
              <a:t>Plan d’action</a:t>
            </a:r>
          </a:p>
          <a:p>
            <a:pPr lvl="2">
              <a:lnSpc>
                <a:spcPct val="120000"/>
              </a:lnSpc>
            </a:pPr>
            <a:r>
              <a:rPr lang="fr-FR" dirty="0" smtClean="0"/>
              <a:t>Système IP</a:t>
            </a:r>
          </a:p>
          <a:p>
            <a:pPr lvl="2">
              <a:lnSpc>
                <a:spcPct val="120000"/>
              </a:lnSpc>
            </a:pPr>
            <a:endParaRPr lang="fr-FR" dirty="0" smtClean="0"/>
          </a:p>
          <a:p>
            <a:pPr>
              <a:lnSpc>
                <a:spcPct val="120000"/>
              </a:lnSpc>
            </a:pPr>
            <a:r>
              <a:rPr lang="fr-FR" dirty="0" smtClean="0"/>
              <a:t>Représentation </a:t>
            </a:r>
            <a:r>
              <a:rPr lang="fr-FR" dirty="0" err="1" smtClean="0"/>
              <a:t>Stat&amp;Co</a:t>
            </a:r>
            <a:endParaRPr lang="fr-FR" dirty="0" smtClean="0"/>
          </a:p>
          <a:p>
            <a:pPr lvl="1">
              <a:lnSpc>
                <a:spcPct val="120000"/>
              </a:lnSpc>
            </a:pPr>
            <a:r>
              <a:rPr lang="fr-FR" b="1" dirty="0" smtClean="0"/>
              <a:t>Décomposition</a:t>
            </a:r>
          </a:p>
          <a:p>
            <a:pPr lvl="1">
              <a:lnSpc>
                <a:spcPct val="120000"/>
              </a:lnSpc>
            </a:pPr>
            <a:r>
              <a:rPr lang="fr-FR" b="1" dirty="0" smtClean="0"/>
              <a:t>Décision</a:t>
            </a:r>
          </a:p>
          <a:p>
            <a:pPr lvl="1">
              <a:lnSpc>
                <a:spcPct val="120000"/>
              </a:lnSpc>
            </a:pPr>
            <a:endParaRPr lang="fr-FR" dirty="0" smtClean="0"/>
          </a:p>
          <a:p>
            <a:pPr>
              <a:lnSpc>
                <a:spcPct val="120000"/>
              </a:lnSpc>
            </a:pPr>
            <a:r>
              <a:rPr lang="fr-FR" dirty="0" smtClean="0"/>
              <a:t>Entrepôt d’expériences</a:t>
            </a:r>
          </a:p>
          <a:p>
            <a:pPr lvl="1">
              <a:lnSpc>
                <a:spcPct val="120000"/>
              </a:lnSpc>
            </a:pPr>
            <a:r>
              <a:rPr lang="fr-FR" b="1" dirty="0" smtClean="0"/>
              <a:t>Modèles à stocker</a:t>
            </a:r>
          </a:p>
          <a:p>
            <a:pPr lvl="1">
              <a:lnSpc>
                <a:spcPct val="120000"/>
              </a:lnSpc>
            </a:pPr>
            <a:r>
              <a:rPr lang="fr-FR" b="1" dirty="0" smtClean="0"/>
              <a:t>Alternatives </a:t>
            </a:r>
          </a:p>
          <a:p>
            <a:pPr lvl="1">
              <a:lnSpc>
                <a:spcPct val="120000"/>
              </a:lnSpc>
            </a:pPr>
            <a:endParaRPr lang="fr-FR" dirty="0" smtClean="0"/>
          </a:p>
          <a:p>
            <a:pPr>
              <a:lnSpc>
                <a:spcPct val="120000"/>
              </a:lnSpc>
            </a:pPr>
            <a:r>
              <a:rPr lang="fr-FR" dirty="0" smtClean="0"/>
              <a:t>Exploitation</a:t>
            </a:r>
          </a:p>
          <a:p>
            <a:pPr lvl="1">
              <a:lnSpc>
                <a:spcPct val="120000"/>
              </a:lnSpc>
            </a:pPr>
            <a:r>
              <a:rPr lang="fr-FR" b="1" dirty="0" smtClean="0"/>
              <a:t>Inférence bayésienne</a:t>
            </a:r>
          </a:p>
          <a:p>
            <a:pPr lvl="1">
              <a:lnSpc>
                <a:spcPct val="120000"/>
              </a:lnSpc>
            </a:pPr>
            <a:r>
              <a:rPr lang="fr-FR" b="1" dirty="0" smtClean="0"/>
              <a:t>Arbres de décision</a:t>
            </a:r>
          </a:p>
          <a:p>
            <a:pPr lvl="1">
              <a:lnSpc>
                <a:spcPct val="120000"/>
              </a:lnSpc>
            </a:pPr>
            <a:r>
              <a:rPr lang="fr-FR" b="1" dirty="0" smtClean="0"/>
              <a:t>Autres</a:t>
            </a:r>
            <a:endParaRPr lang="fr-FR" b="1" dirty="0"/>
          </a:p>
        </p:txBody>
      </p:sp>
      <p:sp>
        <p:nvSpPr>
          <p:cNvPr id="20" name="Espace réservé du contenu 2"/>
          <p:cNvSpPr>
            <a:spLocks noGrp="1"/>
          </p:cNvSpPr>
          <p:nvPr>
            <p:ph idx="13" hasCustomPrompt="1"/>
          </p:nvPr>
        </p:nvSpPr>
        <p:spPr>
          <a:xfrm>
            <a:off x="5493657" y="1219201"/>
            <a:ext cx="3650343" cy="5329238"/>
          </a:xfrm>
        </p:spPr>
        <p:txBody>
          <a:bodyPr/>
          <a:lstStyle>
            <a:lvl1pPr>
              <a:defRPr sz="2400" b="1"/>
            </a:lvl1pPr>
            <a:lvl2pPr>
              <a:defRPr sz="2000"/>
            </a:lvl2pPr>
            <a:lvl3pPr>
              <a:defRPr sz="2000"/>
            </a:lvl3pPr>
            <a:lvl4pPr>
              <a:defRPr sz="2000"/>
            </a:lvl4pPr>
            <a:lvl5pPr>
              <a:defRPr sz="2000"/>
            </a:lvl5pPr>
          </a:lstStyle>
          <a:p>
            <a:pPr lvl="0"/>
            <a:r>
              <a:rPr lang="fr-FR" dirty="0" smtClean="0"/>
              <a:t>Cas industriel</a:t>
            </a:r>
            <a:endParaRPr lang="fr-FR" dirty="0"/>
          </a:p>
        </p:txBody>
      </p:sp>
      <p:pic>
        <p:nvPicPr>
          <p:cNvPr id="16" name="Image 15"/>
          <p:cNvPicPr/>
          <p:nvPr userDrawn="1"/>
        </p:nvPicPr>
        <p:blipFill>
          <a:blip r:embed="rId2" cstate="print"/>
          <a:srcRect l="13058" t="22353" r="63469" b="56064"/>
          <a:stretch>
            <a:fillRect/>
          </a:stretch>
        </p:blipFill>
        <p:spPr bwMode="auto">
          <a:xfrm>
            <a:off x="272537" y="6244936"/>
            <a:ext cx="1338054" cy="426027"/>
          </a:xfrm>
          <a:prstGeom prst="rect">
            <a:avLst/>
          </a:prstGeom>
          <a:noFill/>
          <a:ln w="9525">
            <a:noFill/>
            <a:miter lim="800000"/>
            <a:headEnd/>
            <a:tailEnd/>
          </a:ln>
        </p:spPr>
      </p:pic>
    </p:spTree>
    <p:extLst>
      <p:ext uri="{BB962C8B-B14F-4D97-AF65-F5344CB8AC3E}">
        <p14:creationId xmlns:p14="http://schemas.microsoft.com/office/powerpoint/2010/main" xmlns="" val="1617982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63486" y="1489075"/>
            <a:ext cx="7380514"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hasCustomPrompt="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6" name="Image 15"/>
          <p:cNvPicPr/>
          <p:nvPr userDrawn="1"/>
        </p:nvPicPr>
        <p:blipFill>
          <a:blip r:embed="rId2" cstate="print"/>
          <a:srcRect l="13058" t="22353" r="63469" b="56064"/>
          <a:stretch>
            <a:fillRect/>
          </a:stretch>
        </p:blipFill>
        <p:spPr bwMode="auto">
          <a:xfrm>
            <a:off x="272536" y="6192982"/>
            <a:ext cx="1275709" cy="477981"/>
          </a:xfrm>
          <a:prstGeom prst="rect">
            <a:avLst/>
          </a:prstGeom>
          <a:noFill/>
          <a:ln w="9525">
            <a:noFill/>
            <a:miter lim="800000"/>
            <a:headEnd/>
            <a:tailEnd/>
          </a:ln>
        </p:spPr>
      </p:pic>
    </p:spTree>
    <p:extLst>
      <p:ext uri="{BB962C8B-B14F-4D97-AF65-F5344CB8AC3E}">
        <p14:creationId xmlns:p14="http://schemas.microsoft.com/office/powerpoint/2010/main" xmlns="" val="2545851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7099363" y="5690753"/>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144393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pic>
        <p:nvPicPr>
          <p:cNvPr id="6" name="Picture 5"/>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l="20354" r="22118"/>
          <a:stretch>
            <a:fillRect/>
          </a:stretch>
        </p:blipFill>
        <p:spPr bwMode="auto">
          <a:xfrm>
            <a:off x="266700" y="6045200"/>
            <a:ext cx="750888"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149350" y="6184900"/>
            <a:ext cx="698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06919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5" name="Rectangle à coins arrondis 4"/>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2514" y="1489075"/>
            <a:ext cx="7351486"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6" name="Espace réservé du contenu 2"/>
          <p:cNvSpPr>
            <a:spLocks noGrp="1"/>
          </p:cNvSpPr>
          <p:nvPr>
            <p:ph idx="11" hasCustomPrompt="1"/>
          </p:nvPr>
        </p:nvSpPr>
        <p:spPr>
          <a:xfrm>
            <a:off x="116113" y="1422400"/>
            <a:ext cx="1603829" cy="4688114"/>
          </a:xfrm>
        </p:spPr>
        <p:txBody>
          <a:bodyPr/>
          <a:lstStyle>
            <a:lvl1pPr marL="93663" indent="-93663">
              <a:spcAft>
                <a:spcPts val="0"/>
              </a:spcAft>
              <a:defRPr sz="1100" b="1" i="0" cap="small" baseline="0">
                <a:solidFill>
                  <a:srgbClr val="C00000"/>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4" name="Image 13"/>
          <p:cNvPicPr/>
          <p:nvPr userDrawn="1"/>
        </p:nvPicPr>
        <p:blipFill>
          <a:blip r:embed="rId2" cstate="print"/>
          <a:srcRect l="13058" t="22353" r="63469" b="56064"/>
          <a:stretch>
            <a:fillRect/>
          </a:stretch>
        </p:blipFill>
        <p:spPr bwMode="auto">
          <a:xfrm>
            <a:off x="234436" y="6182591"/>
            <a:ext cx="1386546" cy="477982"/>
          </a:xfrm>
          <a:prstGeom prst="rect">
            <a:avLst/>
          </a:prstGeom>
          <a:noFill/>
          <a:ln w="9525">
            <a:noFill/>
            <a:miter lim="800000"/>
            <a:headEnd/>
            <a:tailEnd/>
          </a:ln>
        </p:spPr>
      </p:pic>
    </p:spTree>
    <p:extLst>
      <p:ext uri="{BB962C8B-B14F-4D97-AF65-F5344CB8AC3E}">
        <p14:creationId xmlns:p14="http://schemas.microsoft.com/office/powerpoint/2010/main" xmlns="" val="3262896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609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7331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22227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2960531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158847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78060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50159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1745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33641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28575" cap="flat" cmpd="sng" algn="ctr">
            <a:solidFill>
              <a:srgbClr val="990000"/>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spTree>
    <p:extLst>
      <p:ext uri="{BB962C8B-B14F-4D97-AF65-F5344CB8AC3E}">
        <p14:creationId xmlns:p14="http://schemas.microsoft.com/office/powerpoint/2010/main" xmlns="" val="300375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re et contenu">
    <p:bg>
      <p:bgPr>
        <a:blipFill dpi="0" rotWithShape="0">
          <a:blip r:embed="rId2" cstate="print">
            <a:extLst>
              <a:ext uri="{BEBA8EAE-BF5A-486C-A8C5-ECC9F3942E4B}">
                <a14:imgProps xmlns:a14="http://schemas.microsoft.com/office/drawing/2010/main" xmlns="">
                  <a14:imgLayer r:embed="rId3">
                    <a14:imgEffect>
                      <a14:saturation sat="1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4" cstate="print"/>
          <a:srcRect l="13058" t="22353" r="63469" b="56064"/>
          <a:stretch>
            <a:fillRect/>
          </a:stretch>
        </p:blipFill>
        <p:spPr bwMode="auto">
          <a:xfrm>
            <a:off x="324491" y="6012872"/>
            <a:ext cx="1473136" cy="616528"/>
          </a:xfrm>
          <a:prstGeom prst="rect">
            <a:avLst/>
          </a:prstGeom>
          <a:noFill/>
          <a:ln w="9525">
            <a:noFill/>
            <a:miter lim="800000"/>
            <a:headEnd/>
            <a:tailEnd/>
          </a:ln>
        </p:spPr>
      </p:pic>
    </p:spTree>
    <p:extLst>
      <p:ext uri="{BB962C8B-B14F-4D97-AF65-F5344CB8AC3E}">
        <p14:creationId xmlns:p14="http://schemas.microsoft.com/office/powerpoint/2010/main" xmlns="" val="404550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272536" y="6023262"/>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90692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5526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799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52498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20900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44"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extLst>
      <p:ext uri="{BB962C8B-B14F-4D97-AF65-F5344CB8AC3E}">
        <p14:creationId xmlns:p14="http://schemas.microsoft.com/office/powerpoint/2010/main" xmlns="" val="143724359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5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0" y="4835045"/>
            <a:ext cx="9009530" cy="1202499"/>
          </a:xfrm>
        </p:spPr>
        <p:txBody>
          <a:bodyPr/>
          <a:lstStyle/>
          <a:p>
            <a:pPr algn="ctr">
              <a:lnSpc>
                <a:spcPts val="3200"/>
              </a:lnSpc>
            </a:pPr>
            <a:r>
              <a:rPr lang="en-CA" dirty="0" smtClean="0"/>
              <a:t>CHAPITRE 8 : </a:t>
            </a:r>
            <a:r>
              <a:rPr lang="en-CA" dirty="0" err="1" smtClean="0"/>
              <a:t>L’innovation</a:t>
            </a:r>
            <a:r>
              <a:rPr lang="en-CA" dirty="0" smtClean="0"/>
              <a:t> et la </a:t>
            </a:r>
            <a:r>
              <a:rPr lang="en-CA" dirty="0" err="1" smtClean="0"/>
              <a:t>gestion</a:t>
            </a:r>
            <a:r>
              <a:rPr lang="en-CA" dirty="0" smtClean="0"/>
              <a:t> du </a:t>
            </a:r>
            <a:r>
              <a:rPr lang="en-CA" dirty="0" err="1" smtClean="0"/>
              <a:t>changement</a:t>
            </a:r>
            <a:r>
              <a:rPr lang="en-CA" dirty="0" smtClean="0"/>
              <a:t> </a:t>
            </a:r>
            <a:r>
              <a:rPr lang="en-CA" dirty="0" err="1" smtClean="0"/>
              <a:t>organisationnel</a:t>
            </a:r>
            <a:r>
              <a:rPr lang="en-CA" dirty="0" smtClean="0">
                <a:solidFill>
                  <a:schemeClr val="bg1"/>
                </a:solidFill>
              </a:rPr>
              <a:t/>
            </a:r>
            <a:br>
              <a:rPr lang="en-CA" dirty="0" smtClean="0">
                <a:solidFill>
                  <a:schemeClr val="bg1"/>
                </a:solidFill>
              </a:rPr>
            </a:br>
            <a:endParaRPr lang="fr-FR" i="1" dirty="0">
              <a:solidFill>
                <a:schemeClr val="bg1"/>
              </a:solidFill>
            </a:endParaRPr>
          </a:p>
        </p:txBody>
      </p:sp>
      <p:sp>
        <p:nvSpPr>
          <p:cNvPr id="6" name="Sous-titre 5"/>
          <p:cNvSpPr>
            <a:spLocks noGrp="1"/>
          </p:cNvSpPr>
          <p:nvPr>
            <p:ph type="subTitle" idx="1"/>
          </p:nvPr>
        </p:nvSpPr>
        <p:spPr>
          <a:xfrm>
            <a:off x="2517730" y="3594971"/>
            <a:ext cx="3569918" cy="588723"/>
          </a:xfrm>
        </p:spPr>
        <p:txBody>
          <a:bodyPr/>
          <a:lstStyle/>
          <a:p>
            <a:pPr algn="ctr"/>
            <a:r>
              <a:rPr lang="fr-FR" sz="1800" cap="none" dirty="0" smtClean="0">
                <a:solidFill>
                  <a:schemeClr val="bg2"/>
                </a:solidFill>
              </a:rPr>
              <a:t> </a:t>
            </a:r>
          </a:p>
          <a:p>
            <a:pPr algn="ctr"/>
            <a:r>
              <a:rPr lang="fr-FR" b="1" dirty="0" smtClean="0">
                <a:solidFill>
                  <a:schemeClr val="bg2"/>
                </a:solidFill>
                <a:effectLst>
                  <a:outerShdw blurRad="50800" dist="38100" dir="2700000" algn="tl" rotWithShape="0">
                    <a:prstClr val="black">
                      <a:alpha val="40000"/>
                    </a:prstClr>
                  </a:outerShdw>
                </a:effectLst>
              </a:rPr>
              <a:t> </a:t>
            </a:r>
            <a:r>
              <a:rPr lang="fr-FR" sz="1800" b="1" dirty="0" smtClean="0">
                <a:effectLst>
                  <a:outerShdw blurRad="50800" dist="38100" dir="2700000" algn="tl" rotWithShape="0">
                    <a:prstClr val="black">
                      <a:alpha val="40000"/>
                    </a:prstClr>
                  </a:outerShdw>
                </a:effectLst>
              </a:rPr>
              <a:t>Professeur :Dr </a:t>
            </a:r>
            <a:r>
              <a:rPr lang="fr-FR" sz="1800" b="1" dirty="0" err="1" smtClean="0">
                <a:effectLst>
                  <a:outerShdw blurRad="50800" dist="38100" dir="2700000" algn="tl" rotWithShape="0">
                    <a:prstClr val="black">
                      <a:alpha val="40000"/>
                    </a:prstClr>
                  </a:outerShdw>
                </a:effectLst>
              </a:rPr>
              <a:t>Séli</a:t>
            </a:r>
            <a:r>
              <a:rPr lang="fr-FR" sz="1800" b="1" dirty="0" smtClean="0">
                <a:effectLst>
                  <a:outerShdw blurRad="50800" dist="38100" dir="2700000" algn="tl" rotWithShape="0">
                    <a:prstClr val="black">
                      <a:alpha val="40000"/>
                    </a:prstClr>
                  </a:outerShdw>
                </a:effectLst>
              </a:rPr>
              <a:t> APEDOME</a:t>
            </a:r>
          </a:p>
          <a:p>
            <a:pPr algn="ctr"/>
            <a:endParaRPr lang="fr-FR" dirty="0">
              <a:solidFill>
                <a:schemeClr val="bg1"/>
              </a:solidFill>
            </a:endParaRPr>
          </a:p>
        </p:txBody>
      </p:sp>
      <p:sp>
        <p:nvSpPr>
          <p:cNvPr id="8" name="Rectangle 7"/>
          <p:cNvSpPr/>
          <p:nvPr/>
        </p:nvSpPr>
        <p:spPr>
          <a:xfrm>
            <a:off x="2535291" y="2319819"/>
            <a:ext cx="2901005" cy="755795"/>
          </a:xfrm>
          <a:prstGeom prst="rect">
            <a:avLst/>
          </a:prstGeom>
        </p:spPr>
        <p:txBody>
          <a:bodyPr>
            <a:prstTxWarp prst="textCanUp">
              <a:avLst>
                <a:gd name="adj" fmla="val 91037"/>
              </a:avLst>
            </a:prstTxWarp>
            <a:spAutoFit/>
          </a:bodyPr>
          <a:lstStyle/>
          <a:p>
            <a:pPr algn="ctr"/>
            <a:r>
              <a:rPr lang="fr-FR" sz="3200" i="1" kern="0" smtClean="0">
                <a:solidFill>
                  <a:schemeClr val="bg1"/>
                </a:solidFill>
                <a:effectLst>
                  <a:innerShdw blurRad="63500" dist="50800" dir="13500000">
                    <a:prstClr val="black">
                      <a:alpha val="50000"/>
                    </a:prstClr>
                  </a:innerShdw>
                </a:effectLst>
                <a:latin typeface="+mn-lt"/>
                <a:cs typeface="Calibri"/>
              </a:rPr>
              <a:t>Automne 2019</a:t>
            </a:r>
            <a:endParaRPr lang="fr-FR" dirty="0">
              <a:solidFill>
                <a:schemeClr val="bg1"/>
              </a:solidFill>
              <a:effectLst>
                <a:innerShdw blurRad="63500" dist="50800" dir="13500000">
                  <a:prstClr val="black">
                    <a:alpha val="50000"/>
                  </a:prstClr>
                </a:innerShdw>
              </a:effectLst>
              <a:latin typeface="+mn-lt"/>
            </a:endParaRPr>
          </a:p>
        </p:txBody>
      </p:sp>
      <p:sp>
        <p:nvSpPr>
          <p:cNvPr id="7" name="Titre 4"/>
          <p:cNvSpPr txBox="1">
            <a:spLocks/>
          </p:cNvSpPr>
          <p:nvPr/>
        </p:nvSpPr>
        <p:spPr bwMode="gray">
          <a:xfrm>
            <a:off x="0" y="300624"/>
            <a:ext cx="9009530" cy="1202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marL="0" marR="0" lvl="0" indent="0" algn="ctr" defTabSz="914400" rtl="0" eaLnBrk="0" fontAlgn="base" latinLnBrk="0" hangingPunct="0">
              <a:lnSpc>
                <a:spcPts val="3200"/>
              </a:lnSpc>
              <a:spcBef>
                <a:spcPct val="0"/>
              </a:spcBef>
              <a:spcAft>
                <a:spcPct val="0"/>
              </a:spcAft>
              <a:buClrTx/>
              <a:buSzTx/>
              <a:buFontTx/>
              <a:buNone/>
              <a:tabLst/>
              <a:defRPr/>
            </a:pP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INTRODUCTION</a:t>
            </a:r>
            <a:r>
              <a:rPr kumimoji="0" lang="en-CA" sz="3200" b="1" i="0" u="none" strike="noStrike" kern="0" cap="none" spc="0" normalizeH="0" noProof="0" dirty="0" smtClean="0">
                <a:ln>
                  <a:noFill/>
                </a:ln>
                <a:solidFill>
                  <a:schemeClr val="bg1"/>
                </a:solidFill>
                <a:effectLst/>
                <a:uLnTx/>
                <a:uFillTx/>
                <a:latin typeface="Arial Narrow" pitchFamily="34" charset="0"/>
                <a:ea typeface="ＭＳ Ｐゴシック" charset="0"/>
                <a:cs typeface="Tahoma" pitchFamily="34" charset="0"/>
              </a:rPr>
              <a:t> A LA GESTION DES AFFAIRES</a:t>
            </a: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ADM1700 </a:t>
            </a:r>
            <a:r>
              <a:rPr lang="en-CA" sz="3200" b="1" kern="0" smtClean="0">
                <a:solidFill>
                  <a:schemeClr val="bg1"/>
                </a:solidFill>
                <a:latin typeface="Arial Narrow" pitchFamily="34" charset="0"/>
                <a:cs typeface="Tahoma" pitchFamily="34" charset="0"/>
              </a:rPr>
              <a:t>A</a:t>
            </a:r>
            <a: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endParaRPr kumimoji="0" lang="fr-FR" sz="3200" b="1" i="1" u="none" strike="noStrike" kern="0" cap="none" spc="0" normalizeH="0" baseline="0" noProof="0" dirty="0">
              <a:ln>
                <a:noFill/>
              </a:ln>
              <a:solidFill>
                <a:schemeClr val="bg1"/>
              </a:solidFill>
              <a:effectLst/>
              <a:uLnTx/>
              <a:uFillTx/>
              <a:latin typeface="Arial Narrow" pitchFamily="34" charset="0"/>
              <a:ea typeface="ＭＳ Ｐゴシック" charset="0"/>
              <a:cs typeface="Tahom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latin typeface="Arial" charset="0"/>
                <a:cs typeface="Arial" charset="0"/>
              </a:rPr>
              <a:t>La mise en œuvre du changement</a:t>
            </a:r>
            <a:endParaRPr lang="fr-FR" sz="2800" dirty="0"/>
          </a:p>
        </p:txBody>
      </p:sp>
      <p:sp>
        <p:nvSpPr>
          <p:cNvPr id="14" name="Flèche vers la droite 6"/>
          <p:cNvSpPr/>
          <p:nvPr/>
        </p:nvSpPr>
        <p:spPr bwMode="auto">
          <a:xfrm>
            <a:off x="200417" y="3581997"/>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ZoneTexte 15"/>
          <p:cNvSpPr txBox="1"/>
          <p:nvPr/>
        </p:nvSpPr>
        <p:spPr>
          <a:xfrm>
            <a:off x="1903956" y="1290182"/>
            <a:ext cx="7052153"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Un changement amorcé du haut vers le bas</a:t>
            </a:r>
            <a:endParaRPr lang="fr-FR" sz="1800" dirty="0">
              <a:solidFill>
                <a:srgbClr val="FF0000"/>
              </a:solidFill>
            </a:endParaRPr>
          </a:p>
        </p:txBody>
      </p:sp>
      <p:sp>
        <p:nvSpPr>
          <p:cNvPr id="21" name="ZoneTexte 20"/>
          <p:cNvSpPr txBox="1"/>
          <p:nvPr/>
        </p:nvSpPr>
        <p:spPr>
          <a:xfrm>
            <a:off x="1991638" y="1954062"/>
            <a:ext cx="6726477" cy="1077218"/>
          </a:xfrm>
          <a:prstGeom prst="rect">
            <a:avLst/>
          </a:prstGeom>
          <a:noFill/>
        </p:spPr>
        <p:txBody>
          <a:bodyPr wrap="square" rtlCol="0">
            <a:spAutoFit/>
          </a:bodyPr>
          <a:lstStyle/>
          <a:p>
            <a:r>
              <a:rPr lang="fr-FR" sz="1600" dirty="0" smtClean="0"/>
              <a:t>Les cadres supérieurs reconnaissent la nécessité d’un changement, déterminent ce qu’il faut faire et agissent rapidement pour y procéder dans l’ensemble de l’organisation.</a:t>
            </a:r>
          </a:p>
          <a:p>
            <a:pPr>
              <a:buFont typeface="Wingdings" pitchFamily="2" charset="2"/>
              <a:buChar char="§"/>
            </a:pPr>
            <a:endParaRPr lang="fr-FR" sz="1600" dirty="0"/>
          </a:p>
        </p:txBody>
      </p:sp>
      <p:sp>
        <p:nvSpPr>
          <p:cNvPr id="30" name="ZoneTexte 29"/>
          <p:cNvSpPr txBox="1"/>
          <p:nvPr/>
        </p:nvSpPr>
        <p:spPr>
          <a:xfrm>
            <a:off x="1966585" y="3231715"/>
            <a:ext cx="6901841"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Un changement amorcé du bas vers le haut</a:t>
            </a:r>
            <a:endParaRPr lang="fr-FR" sz="1800" dirty="0">
              <a:solidFill>
                <a:srgbClr val="FF0000"/>
              </a:solidFill>
            </a:endParaRPr>
          </a:p>
        </p:txBody>
      </p:sp>
      <p:sp>
        <p:nvSpPr>
          <p:cNvPr id="31" name="ZoneTexte 30"/>
          <p:cNvSpPr txBox="1"/>
          <p:nvPr/>
        </p:nvSpPr>
        <p:spPr>
          <a:xfrm>
            <a:off x="1916483" y="4020855"/>
            <a:ext cx="6300591" cy="584775"/>
          </a:xfrm>
          <a:prstGeom prst="rect">
            <a:avLst/>
          </a:prstGeom>
          <a:noFill/>
        </p:spPr>
        <p:txBody>
          <a:bodyPr wrap="square" rtlCol="0">
            <a:spAutoFit/>
          </a:bodyPr>
          <a:lstStyle/>
          <a:p>
            <a:pPr>
              <a:buFont typeface="Wingdings" pitchFamily="2" charset="2"/>
              <a:buChar char="§"/>
            </a:pPr>
            <a:r>
              <a:rPr lang="fr-FR" sz="1600" dirty="0" smtClean="0"/>
              <a:t>Les cadres supérieurs consultent les cadres intermédiaires et de terrain concernant la nécessité d’un changement</a:t>
            </a:r>
            <a:endParaRPr lang="fr-FR" sz="1600" dirty="0"/>
          </a:p>
        </p:txBody>
      </p:sp>
      <p:sp>
        <p:nvSpPr>
          <p:cNvPr id="32" name="ZoneTexte 31"/>
          <p:cNvSpPr txBox="1"/>
          <p:nvPr/>
        </p:nvSpPr>
        <p:spPr>
          <a:xfrm>
            <a:off x="1903957" y="5160723"/>
            <a:ext cx="6513534" cy="584775"/>
          </a:xfrm>
          <a:prstGeom prst="rect">
            <a:avLst/>
          </a:prstGeom>
          <a:noFill/>
        </p:spPr>
        <p:txBody>
          <a:bodyPr wrap="square" rtlCol="0">
            <a:spAutoFit/>
          </a:bodyPr>
          <a:lstStyle/>
          <a:p>
            <a:pPr>
              <a:buFont typeface="Wingdings" pitchFamily="2" charset="2"/>
              <a:buChar char="§"/>
            </a:pPr>
            <a:r>
              <a:rPr lang="fr-FR" sz="1600" dirty="0" smtClean="0"/>
              <a:t>Les cadres intermédiaires travaillent avec leurs employés à l’établissement d’un plan détaillé des modifications à apporter.</a:t>
            </a:r>
            <a:endParaRPr lang="fr-FR" sz="1600" dirty="0"/>
          </a:p>
        </p:txBody>
      </p:sp>
      <p:sp>
        <p:nvSpPr>
          <p:cNvPr id="11"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latin typeface="Arial" charset="0"/>
                <a:cs typeface="Arial" charset="0"/>
              </a:rPr>
              <a:t>L’évaluation des effets du changement</a:t>
            </a:r>
            <a:endParaRPr lang="fr-FR" sz="2800" dirty="0"/>
          </a:p>
        </p:txBody>
      </p:sp>
      <p:sp>
        <p:nvSpPr>
          <p:cNvPr id="14" name="Flèche vers la droite 6"/>
          <p:cNvSpPr/>
          <p:nvPr/>
        </p:nvSpPr>
        <p:spPr bwMode="auto">
          <a:xfrm>
            <a:off x="375782" y="4220825"/>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21" name="ZoneTexte 20"/>
          <p:cNvSpPr txBox="1"/>
          <p:nvPr/>
        </p:nvSpPr>
        <p:spPr>
          <a:xfrm>
            <a:off x="1991638" y="1352813"/>
            <a:ext cx="5711869" cy="830997"/>
          </a:xfrm>
          <a:prstGeom prst="rect">
            <a:avLst/>
          </a:prstGeom>
          <a:noFill/>
        </p:spPr>
        <p:txBody>
          <a:bodyPr wrap="square" rtlCol="0">
            <a:spAutoFit/>
          </a:bodyPr>
          <a:lstStyle/>
          <a:p>
            <a:r>
              <a:rPr lang="fr-FR" sz="1600" dirty="0" smtClean="0"/>
              <a:t>Consiste à évaluer le degré auquel les résultats ont permis d’améliorer la performance organisationnelle.</a:t>
            </a:r>
          </a:p>
          <a:p>
            <a:pPr>
              <a:buFont typeface="Wingdings" pitchFamily="2" charset="2"/>
              <a:buChar char="§"/>
            </a:pPr>
            <a:endParaRPr lang="fr-FR" sz="1600" dirty="0"/>
          </a:p>
        </p:txBody>
      </p:sp>
      <p:sp>
        <p:nvSpPr>
          <p:cNvPr id="31" name="ZoneTexte 30"/>
          <p:cNvSpPr txBox="1"/>
          <p:nvPr/>
        </p:nvSpPr>
        <p:spPr>
          <a:xfrm>
            <a:off x="1828801" y="4308953"/>
            <a:ext cx="7315199" cy="369332"/>
          </a:xfrm>
          <a:prstGeom prst="rect">
            <a:avLst/>
          </a:prstGeom>
          <a:noFill/>
        </p:spPr>
        <p:txBody>
          <a:bodyPr wrap="square" rtlCol="0">
            <a:spAutoFit/>
          </a:bodyPr>
          <a:lstStyle/>
          <a:p>
            <a:r>
              <a:rPr lang="fr-FR" sz="1800" dirty="0" smtClean="0">
                <a:solidFill>
                  <a:srgbClr val="FF0000"/>
                </a:solidFill>
              </a:rPr>
              <a:t>Les gestionnaires peuvent également se servir de l’étalonnage</a:t>
            </a:r>
            <a:endParaRPr lang="fr-FR" sz="1800" dirty="0">
              <a:solidFill>
                <a:srgbClr val="FF0000"/>
              </a:solidFill>
            </a:endParaRPr>
          </a:p>
        </p:txBody>
      </p:sp>
      <p:sp>
        <p:nvSpPr>
          <p:cNvPr id="32" name="ZoneTexte 31"/>
          <p:cNvSpPr txBox="1"/>
          <p:nvPr/>
        </p:nvSpPr>
        <p:spPr>
          <a:xfrm>
            <a:off x="1903957" y="4997885"/>
            <a:ext cx="6513534" cy="1077218"/>
          </a:xfrm>
          <a:prstGeom prst="rect">
            <a:avLst/>
          </a:prstGeom>
          <a:noFill/>
        </p:spPr>
        <p:txBody>
          <a:bodyPr wrap="square" rtlCol="0">
            <a:spAutoFit/>
          </a:bodyPr>
          <a:lstStyle/>
          <a:p>
            <a:r>
              <a:rPr lang="fr-FR" sz="1600" dirty="0" smtClean="0"/>
              <a:t>Une comparaison de la performance d’une organisation sous certains aspects avec celle d’organisations reconnues, souvent du même secteur d’activité, et considérées comme étant parmi les meilleurs pour déterminer le degré de réussite du changement.</a:t>
            </a:r>
            <a:endParaRPr lang="fr-FR" sz="1600" dirty="0"/>
          </a:p>
        </p:txBody>
      </p:sp>
      <p:sp>
        <p:nvSpPr>
          <p:cNvPr id="10" name="ZoneTexte 9"/>
          <p:cNvSpPr txBox="1"/>
          <p:nvPr/>
        </p:nvSpPr>
        <p:spPr>
          <a:xfrm>
            <a:off x="2229632" y="2768253"/>
            <a:ext cx="4296427" cy="338554"/>
          </a:xfrm>
          <a:prstGeom prst="rect">
            <a:avLst/>
          </a:prstGeom>
          <a:noFill/>
        </p:spPr>
        <p:txBody>
          <a:bodyPr wrap="square" rtlCol="0">
            <a:spAutoFit/>
          </a:bodyPr>
          <a:lstStyle/>
          <a:p>
            <a:pPr>
              <a:buFont typeface="Wingdings" pitchFamily="2" charset="2"/>
              <a:buChar char="§"/>
            </a:pPr>
            <a:r>
              <a:rPr lang="fr-FR" sz="1600" dirty="0" smtClean="0"/>
              <a:t>La part de marché</a:t>
            </a:r>
            <a:endParaRPr lang="fr-FR" sz="1600" dirty="0"/>
          </a:p>
        </p:txBody>
      </p:sp>
      <p:sp>
        <p:nvSpPr>
          <p:cNvPr id="11" name="ZoneTexte 10"/>
          <p:cNvSpPr txBox="1"/>
          <p:nvPr/>
        </p:nvSpPr>
        <p:spPr>
          <a:xfrm>
            <a:off x="2229633" y="3219189"/>
            <a:ext cx="4922729" cy="338554"/>
          </a:xfrm>
          <a:prstGeom prst="rect">
            <a:avLst/>
          </a:prstGeom>
          <a:noFill/>
        </p:spPr>
        <p:txBody>
          <a:bodyPr wrap="square" rtlCol="0">
            <a:spAutoFit/>
          </a:bodyPr>
          <a:lstStyle/>
          <a:p>
            <a:pPr>
              <a:buFont typeface="Wingdings" pitchFamily="2" charset="2"/>
              <a:buChar char="§"/>
            </a:pPr>
            <a:r>
              <a:rPr lang="fr-FR" sz="1600" dirty="0" smtClean="0"/>
              <a:t>Les bénéfices</a:t>
            </a:r>
            <a:endParaRPr lang="fr-FR" sz="1600" dirty="0"/>
          </a:p>
        </p:txBody>
      </p:sp>
      <p:sp>
        <p:nvSpPr>
          <p:cNvPr id="12" name="ZoneTexte 11"/>
          <p:cNvSpPr txBox="1"/>
          <p:nvPr/>
        </p:nvSpPr>
        <p:spPr>
          <a:xfrm>
            <a:off x="2179529" y="3745282"/>
            <a:ext cx="5561556" cy="338554"/>
          </a:xfrm>
          <a:prstGeom prst="rect">
            <a:avLst/>
          </a:prstGeom>
          <a:noFill/>
        </p:spPr>
        <p:txBody>
          <a:bodyPr wrap="square" rtlCol="0">
            <a:spAutoFit/>
          </a:bodyPr>
          <a:lstStyle/>
          <a:p>
            <a:pPr>
              <a:buFont typeface="Wingdings" pitchFamily="2" charset="2"/>
              <a:buChar char="§"/>
            </a:pPr>
            <a:r>
              <a:rPr lang="fr-FR" sz="1600" dirty="0" smtClean="0"/>
              <a:t>Le taux de satisfaction de la clientèle</a:t>
            </a:r>
            <a:endParaRPr lang="fr-FR" sz="1600" dirty="0"/>
          </a:p>
        </p:txBody>
      </p:sp>
      <p:sp>
        <p:nvSpPr>
          <p:cNvPr id="13" name="ZoneTexte 12"/>
          <p:cNvSpPr txBox="1"/>
          <p:nvPr/>
        </p:nvSpPr>
        <p:spPr>
          <a:xfrm>
            <a:off x="2430049" y="2442575"/>
            <a:ext cx="4509370" cy="338554"/>
          </a:xfrm>
          <a:prstGeom prst="rect">
            <a:avLst/>
          </a:prstGeom>
          <a:noFill/>
        </p:spPr>
        <p:txBody>
          <a:bodyPr wrap="square" rtlCol="0">
            <a:spAutoFit/>
          </a:bodyPr>
          <a:lstStyle/>
          <a:p>
            <a:r>
              <a:rPr lang="fr-FR" sz="1600" dirty="0" smtClean="0"/>
              <a:t>Exemples d’indicateurs</a:t>
            </a:r>
            <a:endParaRPr lang="fr-FR" sz="1600" dirty="0"/>
          </a:p>
        </p:txBody>
      </p:sp>
      <p:sp>
        <p:nvSpPr>
          <p:cNvPr id="17" name="Espace réservé du contenu 1"/>
          <p:cNvSpPr>
            <a:spLocks noGrp="1"/>
          </p:cNvSpPr>
          <p:nvPr>
            <p:ph idx="11"/>
          </p:nvPr>
        </p:nvSpPr>
        <p:spPr>
          <a:xfrm>
            <a:off x="175364"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changement organisationnel</a:t>
            </a:r>
            <a:endParaRPr lang="fr-FR" dirty="0"/>
          </a:p>
        </p:txBody>
      </p:sp>
      <p:sp>
        <p:nvSpPr>
          <p:cNvPr id="3" name="ZoneTexte 2"/>
          <p:cNvSpPr txBox="1"/>
          <p:nvPr/>
        </p:nvSpPr>
        <p:spPr>
          <a:xfrm>
            <a:off x="1941532" y="1352811"/>
            <a:ext cx="6075125" cy="400110"/>
          </a:xfrm>
          <a:prstGeom prst="rect">
            <a:avLst/>
          </a:prstGeom>
          <a:noFill/>
        </p:spPr>
        <p:txBody>
          <a:bodyPr wrap="square" rtlCol="0">
            <a:spAutoFit/>
          </a:bodyPr>
          <a:lstStyle/>
          <a:p>
            <a:r>
              <a:rPr lang="fr-FR" dirty="0" smtClean="0"/>
              <a:t>Modèle de gestion du changement de Lewin</a:t>
            </a:r>
            <a:endParaRPr lang="fr-FR" dirty="0"/>
          </a:p>
        </p:txBody>
      </p:sp>
      <p:sp>
        <p:nvSpPr>
          <p:cNvPr id="4" name="ZoneTexte 3"/>
          <p:cNvSpPr txBox="1"/>
          <p:nvPr/>
        </p:nvSpPr>
        <p:spPr>
          <a:xfrm>
            <a:off x="1929008" y="3607497"/>
            <a:ext cx="6150280" cy="400110"/>
          </a:xfrm>
          <a:prstGeom prst="rect">
            <a:avLst/>
          </a:prstGeom>
          <a:noFill/>
        </p:spPr>
        <p:txBody>
          <a:bodyPr wrap="square" rtlCol="0">
            <a:spAutoFit/>
          </a:bodyPr>
          <a:lstStyle/>
          <a:p>
            <a:r>
              <a:rPr lang="fr-FR" dirty="0" smtClean="0">
                <a:solidFill>
                  <a:srgbClr val="FF0000"/>
                </a:solidFill>
              </a:rPr>
              <a:t>Etape 1: sensibilisation au changement</a:t>
            </a:r>
            <a:endParaRPr lang="fr-FR" dirty="0">
              <a:solidFill>
                <a:srgbClr val="FF0000"/>
              </a:solidFill>
            </a:endParaRPr>
          </a:p>
        </p:txBody>
      </p:sp>
      <p:sp>
        <p:nvSpPr>
          <p:cNvPr id="5" name="ZoneTexte 4"/>
          <p:cNvSpPr txBox="1"/>
          <p:nvPr/>
        </p:nvSpPr>
        <p:spPr>
          <a:xfrm>
            <a:off x="1929009" y="4759890"/>
            <a:ext cx="281835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800" dirty="0" smtClean="0"/>
              <a:t>Prise de conscience de l’inefficacité des méthodes actuelles</a:t>
            </a:r>
            <a:endParaRPr lang="fr-FR" sz="1800" dirty="0"/>
          </a:p>
        </p:txBody>
      </p:sp>
      <p:sp>
        <p:nvSpPr>
          <p:cNvPr id="6" name="Accolade ouvrante 5"/>
          <p:cNvSpPr/>
          <p:nvPr/>
        </p:nvSpPr>
        <p:spPr bwMode="auto">
          <a:xfrm>
            <a:off x="4672209" y="4058433"/>
            <a:ext cx="1152394" cy="2567836"/>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7" name="ZoneTexte 6"/>
          <p:cNvSpPr txBox="1"/>
          <p:nvPr/>
        </p:nvSpPr>
        <p:spPr>
          <a:xfrm>
            <a:off x="5837129" y="4208742"/>
            <a:ext cx="3306871" cy="338554"/>
          </a:xfrm>
          <a:prstGeom prst="rect">
            <a:avLst/>
          </a:prstGeom>
          <a:noFill/>
        </p:spPr>
        <p:txBody>
          <a:bodyPr wrap="square" rtlCol="0">
            <a:spAutoFit/>
          </a:bodyPr>
          <a:lstStyle/>
          <a:p>
            <a:pPr>
              <a:buFont typeface="Wingdings" pitchFamily="2" charset="2"/>
              <a:buChar char="§"/>
            </a:pPr>
            <a:r>
              <a:rPr lang="fr-FR" sz="1600" dirty="0" smtClean="0"/>
              <a:t>Piètre résultat d’exploitation</a:t>
            </a:r>
            <a:endParaRPr lang="fr-FR" sz="1600" dirty="0"/>
          </a:p>
        </p:txBody>
      </p:sp>
      <p:sp>
        <p:nvSpPr>
          <p:cNvPr id="8" name="ZoneTexte 7"/>
          <p:cNvSpPr txBox="1"/>
          <p:nvPr/>
        </p:nvSpPr>
        <p:spPr>
          <a:xfrm>
            <a:off x="5686816" y="4822518"/>
            <a:ext cx="3682652" cy="338554"/>
          </a:xfrm>
          <a:prstGeom prst="rect">
            <a:avLst/>
          </a:prstGeom>
          <a:noFill/>
        </p:spPr>
        <p:txBody>
          <a:bodyPr wrap="square" rtlCol="0">
            <a:spAutoFit/>
          </a:bodyPr>
          <a:lstStyle/>
          <a:p>
            <a:pPr>
              <a:buFont typeface="Wingdings" pitchFamily="2" charset="2"/>
              <a:buChar char="§"/>
            </a:pPr>
            <a:r>
              <a:rPr lang="fr-FR" sz="1600" dirty="0" smtClean="0"/>
              <a:t>L’évolution de l’environnement</a:t>
            </a:r>
            <a:endParaRPr lang="fr-FR" sz="1600" dirty="0"/>
          </a:p>
        </p:txBody>
      </p:sp>
      <p:sp>
        <p:nvSpPr>
          <p:cNvPr id="9" name="ZoneTexte 8"/>
          <p:cNvSpPr txBox="1"/>
          <p:nvPr/>
        </p:nvSpPr>
        <p:spPr>
          <a:xfrm>
            <a:off x="5699343" y="5411241"/>
            <a:ext cx="3594969" cy="338554"/>
          </a:xfrm>
          <a:prstGeom prst="rect">
            <a:avLst/>
          </a:prstGeom>
          <a:noFill/>
        </p:spPr>
        <p:txBody>
          <a:bodyPr wrap="square" rtlCol="0">
            <a:spAutoFit/>
          </a:bodyPr>
          <a:lstStyle/>
          <a:p>
            <a:pPr>
              <a:buFont typeface="Wingdings" pitchFamily="2" charset="2"/>
              <a:buChar char="§"/>
            </a:pPr>
            <a:r>
              <a:rPr lang="fr-FR" sz="1600" dirty="0" smtClean="0"/>
              <a:t>La découverte d’un problème</a:t>
            </a:r>
            <a:endParaRPr lang="fr-FR" sz="1600" dirty="0"/>
          </a:p>
        </p:txBody>
      </p:sp>
      <p:sp>
        <p:nvSpPr>
          <p:cNvPr id="10" name="ZoneTexte 9"/>
          <p:cNvSpPr txBox="1"/>
          <p:nvPr/>
        </p:nvSpPr>
        <p:spPr>
          <a:xfrm>
            <a:off x="5699342" y="6187855"/>
            <a:ext cx="3444658" cy="338554"/>
          </a:xfrm>
          <a:prstGeom prst="rect">
            <a:avLst/>
          </a:prstGeom>
          <a:noFill/>
        </p:spPr>
        <p:txBody>
          <a:bodyPr wrap="square" rtlCol="0">
            <a:spAutoFit/>
          </a:bodyPr>
          <a:lstStyle/>
          <a:p>
            <a:pPr>
              <a:buFont typeface="Wingdings" pitchFamily="2" charset="2"/>
              <a:buChar char="§"/>
            </a:pPr>
            <a:r>
              <a:rPr lang="fr-FR" sz="1600" dirty="0" smtClean="0"/>
              <a:t>L’insatisfaction des employés.</a:t>
            </a:r>
            <a:endParaRPr lang="fr-FR" sz="1600" dirty="0"/>
          </a:p>
        </p:txBody>
      </p:sp>
      <p:pic>
        <p:nvPicPr>
          <p:cNvPr id="7170" name="Picture 2"/>
          <p:cNvPicPr>
            <a:picLocks noChangeAspect="1" noChangeArrowheads="1"/>
          </p:cNvPicPr>
          <p:nvPr/>
        </p:nvPicPr>
        <p:blipFill>
          <a:blip r:embed="rId2" cstate="print"/>
          <a:srcRect l="33042" t="37859" r="53151" b="30448"/>
          <a:stretch>
            <a:fillRect/>
          </a:stretch>
        </p:blipFill>
        <p:spPr bwMode="auto">
          <a:xfrm>
            <a:off x="7152539" y="1298423"/>
            <a:ext cx="1477894" cy="1908239"/>
          </a:xfrm>
          <a:prstGeom prst="rect">
            <a:avLst/>
          </a:prstGeom>
          <a:noFill/>
          <a:ln w="9525">
            <a:noFill/>
            <a:miter lim="800000"/>
            <a:headEnd/>
            <a:tailEnd/>
          </a:ln>
        </p:spPr>
      </p:pic>
      <p:sp>
        <p:nvSpPr>
          <p:cNvPr id="12" name="ZoneTexte 11"/>
          <p:cNvSpPr txBox="1"/>
          <p:nvPr/>
        </p:nvSpPr>
        <p:spPr>
          <a:xfrm>
            <a:off x="6162806" y="3181611"/>
            <a:ext cx="2981194" cy="400110"/>
          </a:xfrm>
          <a:prstGeom prst="rect">
            <a:avLst/>
          </a:prstGeom>
          <a:noFill/>
        </p:spPr>
        <p:txBody>
          <a:bodyPr wrap="square" rtlCol="0">
            <a:spAutoFit/>
          </a:bodyPr>
          <a:lstStyle/>
          <a:p>
            <a:r>
              <a:rPr lang="fr-FR" dirty="0" smtClean="0"/>
              <a:t>Kurt Lewin, 1890-1947</a:t>
            </a:r>
            <a:endParaRPr lang="fr-FR" dirty="0"/>
          </a:p>
        </p:txBody>
      </p:sp>
      <p:sp>
        <p:nvSpPr>
          <p:cNvPr id="13" name="Flèche vers la droite 6"/>
          <p:cNvSpPr/>
          <p:nvPr/>
        </p:nvSpPr>
        <p:spPr bwMode="auto">
          <a:xfrm>
            <a:off x="275573" y="465923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changement organisationnel</a:t>
            </a:r>
            <a:endParaRPr lang="fr-FR" dirty="0"/>
          </a:p>
        </p:txBody>
      </p:sp>
      <p:sp>
        <p:nvSpPr>
          <p:cNvPr id="5" name="ZoneTexte 4"/>
          <p:cNvSpPr txBox="1"/>
          <p:nvPr/>
        </p:nvSpPr>
        <p:spPr>
          <a:xfrm>
            <a:off x="1828800" y="3018773"/>
            <a:ext cx="346970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800" dirty="0" smtClean="0"/>
              <a:t>Équilibre du champ de forces motrices et modératrices</a:t>
            </a:r>
            <a:endParaRPr lang="fr-FR" sz="1800" dirty="0"/>
          </a:p>
        </p:txBody>
      </p:sp>
      <p:sp>
        <p:nvSpPr>
          <p:cNvPr id="9" name="ZoneTexte 8"/>
          <p:cNvSpPr txBox="1"/>
          <p:nvPr/>
        </p:nvSpPr>
        <p:spPr>
          <a:xfrm>
            <a:off x="5549031" y="3519814"/>
            <a:ext cx="3594969" cy="830997"/>
          </a:xfrm>
          <a:prstGeom prst="rect">
            <a:avLst/>
          </a:prstGeom>
          <a:noFill/>
        </p:spPr>
        <p:txBody>
          <a:bodyPr wrap="square" rtlCol="0">
            <a:spAutoFit/>
          </a:bodyPr>
          <a:lstStyle/>
          <a:p>
            <a:pPr>
              <a:buFont typeface="Wingdings" pitchFamily="2" charset="2"/>
              <a:buChar char="§"/>
            </a:pPr>
            <a:r>
              <a:rPr lang="fr-FR" sz="1600" dirty="0" smtClean="0"/>
              <a:t>Force modératrice: la peur du changement, la complaisance des membres</a:t>
            </a:r>
            <a:endParaRPr lang="fr-FR" sz="1600" dirty="0"/>
          </a:p>
        </p:txBody>
      </p:sp>
      <p:sp>
        <p:nvSpPr>
          <p:cNvPr id="11" name="ZoneTexte 10"/>
          <p:cNvSpPr txBox="1"/>
          <p:nvPr/>
        </p:nvSpPr>
        <p:spPr>
          <a:xfrm>
            <a:off x="5586608" y="2718147"/>
            <a:ext cx="3557392" cy="584775"/>
          </a:xfrm>
          <a:prstGeom prst="rect">
            <a:avLst/>
          </a:prstGeom>
          <a:noFill/>
        </p:spPr>
        <p:txBody>
          <a:bodyPr wrap="square" rtlCol="0">
            <a:spAutoFit/>
          </a:bodyPr>
          <a:lstStyle/>
          <a:p>
            <a:pPr>
              <a:buFont typeface="Wingdings" pitchFamily="2" charset="2"/>
              <a:buChar char="§"/>
            </a:pPr>
            <a:r>
              <a:rPr lang="fr-FR" sz="1600" dirty="0" smtClean="0"/>
              <a:t>Force motrice : nouvelle technologie, la concurrence</a:t>
            </a:r>
            <a:endParaRPr lang="fr-FR" sz="1600" dirty="0"/>
          </a:p>
        </p:txBody>
      </p:sp>
      <p:sp>
        <p:nvSpPr>
          <p:cNvPr id="12" name="Accolade ouvrante 11"/>
          <p:cNvSpPr/>
          <p:nvPr/>
        </p:nvSpPr>
        <p:spPr bwMode="auto">
          <a:xfrm>
            <a:off x="4985359" y="2567836"/>
            <a:ext cx="1089764" cy="1991638"/>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ZoneTexte 12"/>
          <p:cNvSpPr txBox="1"/>
          <p:nvPr/>
        </p:nvSpPr>
        <p:spPr>
          <a:xfrm>
            <a:off x="1966586" y="2054269"/>
            <a:ext cx="6150280" cy="400110"/>
          </a:xfrm>
          <a:prstGeom prst="rect">
            <a:avLst/>
          </a:prstGeom>
          <a:noFill/>
        </p:spPr>
        <p:txBody>
          <a:bodyPr wrap="square" rtlCol="0">
            <a:spAutoFit/>
          </a:bodyPr>
          <a:lstStyle/>
          <a:p>
            <a:r>
              <a:rPr lang="fr-FR" dirty="0" smtClean="0">
                <a:solidFill>
                  <a:srgbClr val="FF0000"/>
                </a:solidFill>
              </a:rPr>
              <a:t>Etape 1: sensibilisation au changement</a:t>
            </a:r>
            <a:endParaRPr lang="fr-FR" dirty="0">
              <a:solidFill>
                <a:srgbClr val="FF0000"/>
              </a:solidFill>
            </a:endParaRPr>
          </a:p>
        </p:txBody>
      </p:sp>
      <p:sp>
        <p:nvSpPr>
          <p:cNvPr id="14" name="Flèche vers la droite 6"/>
          <p:cNvSpPr/>
          <p:nvPr/>
        </p:nvSpPr>
        <p:spPr bwMode="auto">
          <a:xfrm>
            <a:off x="212943" y="470934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16" name="Image 15" descr="figure_07-06.jpg"/>
          <p:cNvPicPr>
            <a:picLocks noChangeAspect="1"/>
          </p:cNvPicPr>
          <p:nvPr/>
        </p:nvPicPr>
        <p:blipFill>
          <a:blip r:embed="rId2" cstate="print"/>
          <a:stretch>
            <a:fillRect/>
          </a:stretch>
        </p:blipFill>
        <p:spPr>
          <a:xfrm>
            <a:off x="1848734" y="4608924"/>
            <a:ext cx="6468548" cy="2249075"/>
          </a:xfrm>
          <a:prstGeom prst="rect">
            <a:avLst/>
          </a:prstGeom>
        </p:spPr>
      </p:pic>
      <p:sp>
        <p:nvSpPr>
          <p:cNvPr id="18"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
        <p:nvSpPr>
          <p:cNvPr id="15" name="ZoneTexte 14"/>
          <p:cNvSpPr txBox="1"/>
          <p:nvPr/>
        </p:nvSpPr>
        <p:spPr>
          <a:xfrm>
            <a:off x="1891428" y="1365337"/>
            <a:ext cx="6075125" cy="400110"/>
          </a:xfrm>
          <a:prstGeom prst="rect">
            <a:avLst/>
          </a:prstGeom>
          <a:noFill/>
        </p:spPr>
        <p:txBody>
          <a:bodyPr wrap="square" rtlCol="0">
            <a:spAutoFit/>
          </a:bodyPr>
          <a:lstStyle/>
          <a:p>
            <a:r>
              <a:rPr lang="fr-FR" dirty="0" smtClean="0"/>
              <a:t>Modèle de gestion du changement de Lewin</a:t>
            </a:r>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changement organisationnel</a:t>
            </a:r>
            <a:endParaRPr lang="fr-FR" dirty="0"/>
          </a:p>
        </p:txBody>
      </p:sp>
      <p:sp>
        <p:nvSpPr>
          <p:cNvPr id="4" name="ZoneTexte 3"/>
          <p:cNvSpPr txBox="1"/>
          <p:nvPr/>
        </p:nvSpPr>
        <p:spPr>
          <a:xfrm>
            <a:off x="2054269" y="1866378"/>
            <a:ext cx="6150280" cy="400110"/>
          </a:xfrm>
          <a:prstGeom prst="rect">
            <a:avLst/>
          </a:prstGeom>
          <a:noFill/>
        </p:spPr>
        <p:txBody>
          <a:bodyPr wrap="square" rtlCol="0">
            <a:spAutoFit/>
          </a:bodyPr>
          <a:lstStyle/>
          <a:p>
            <a:r>
              <a:rPr lang="fr-FR" dirty="0" smtClean="0">
                <a:solidFill>
                  <a:srgbClr val="FF0000"/>
                </a:solidFill>
              </a:rPr>
              <a:t>Etape 2: l’instauration du changement</a:t>
            </a:r>
            <a:endParaRPr lang="fr-FR" dirty="0">
              <a:solidFill>
                <a:srgbClr val="FF0000"/>
              </a:solidFill>
            </a:endParaRPr>
          </a:p>
        </p:txBody>
      </p:sp>
      <p:sp>
        <p:nvSpPr>
          <p:cNvPr id="12" name="ZoneTexte 11"/>
          <p:cNvSpPr txBox="1"/>
          <p:nvPr/>
        </p:nvSpPr>
        <p:spPr>
          <a:xfrm>
            <a:off x="1728592" y="4346531"/>
            <a:ext cx="225468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800" dirty="0" smtClean="0"/>
              <a:t>Les moyens à utiliser</a:t>
            </a:r>
            <a:endParaRPr lang="fr-FR" sz="1800" dirty="0"/>
          </a:p>
        </p:txBody>
      </p:sp>
      <p:sp>
        <p:nvSpPr>
          <p:cNvPr id="13" name="ZoneTexte 12"/>
          <p:cNvSpPr txBox="1"/>
          <p:nvPr/>
        </p:nvSpPr>
        <p:spPr>
          <a:xfrm>
            <a:off x="4697261" y="2505205"/>
            <a:ext cx="4218139" cy="369332"/>
          </a:xfrm>
          <a:prstGeom prst="rect">
            <a:avLst/>
          </a:prstGeom>
          <a:noFill/>
        </p:spPr>
        <p:txBody>
          <a:bodyPr wrap="square" rtlCol="0">
            <a:spAutoFit/>
          </a:bodyPr>
          <a:lstStyle/>
          <a:p>
            <a:pPr>
              <a:buFont typeface="Wingdings" pitchFamily="2" charset="2"/>
              <a:buChar char="§"/>
            </a:pPr>
            <a:r>
              <a:rPr lang="fr-FR" sz="1800" dirty="0" smtClean="0"/>
              <a:t>L’éducation et la communication</a:t>
            </a:r>
            <a:endParaRPr lang="fr-FR" sz="1800" dirty="0"/>
          </a:p>
        </p:txBody>
      </p:sp>
      <p:sp>
        <p:nvSpPr>
          <p:cNvPr id="14" name="ZoneTexte 13"/>
          <p:cNvSpPr txBox="1"/>
          <p:nvPr/>
        </p:nvSpPr>
        <p:spPr>
          <a:xfrm>
            <a:off x="4624193" y="3334011"/>
            <a:ext cx="5085567" cy="369332"/>
          </a:xfrm>
          <a:prstGeom prst="rect">
            <a:avLst/>
          </a:prstGeom>
          <a:noFill/>
        </p:spPr>
        <p:txBody>
          <a:bodyPr wrap="square" rtlCol="0">
            <a:spAutoFit/>
          </a:bodyPr>
          <a:lstStyle/>
          <a:p>
            <a:pPr>
              <a:buFont typeface="Wingdings" pitchFamily="2" charset="2"/>
              <a:buChar char="§"/>
            </a:pPr>
            <a:r>
              <a:rPr lang="fr-FR" sz="1800" dirty="0" smtClean="0"/>
              <a:t>La participation et l’intervention</a:t>
            </a:r>
            <a:endParaRPr lang="fr-FR" sz="1800" dirty="0"/>
          </a:p>
        </p:txBody>
      </p:sp>
      <p:sp>
        <p:nvSpPr>
          <p:cNvPr id="15" name="ZoneTexte 14"/>
          <p:cNvSpPr txBox="1"/>
          <p:nvPr/>
        </p:nvSpPr>
        <p:spPr>
          <a:xfrm>
            <a:off x="4647156" y="3870542"/>
            <a:ext cx="4784943" cy="584775"/>
          </a:xfrm>
          <a:prstGeom prst="rect">
            <a:avLst/>
          </a:prstGeom>
          <a:noFill/>
        </p:spPr>
        <p:txBody>
          <a:bodyPr wrap="square" rtlCol="0">
            <a:spAutoFit/>
          </a:bodyPr>
          <a:lstStyle/>
          <a:p>
            <a:r>
              <a:rPr lang="fr-FR" sz="1600" dirty="0" smtClean="0"/>
              <a:t>Demander aux employés de faire connaître leurs idées.</a:t>
            </a:r>
            <a:endParaRPr lang="fr-FR" sz="1600" dirty="0"/>
          </a:p>
        </p:txBody>
      </p:sp>
      <p:sp>
        <p:nvSpPr>
          <p:cNvPr id="16" name="ZoneTexte 15"/>
          <p:cNvSpPr txBox="1"/>
          <p:nvPr/>
        </p:nvSpPr>
        <p:spPr>
          <a:xfrm>
            <a:off x="4609578" y="4722312"/>
            <a:ext cx="3845490" cy="369332"/>
          </a:xfrm>
          <a:prstGeom prst="rect">
            <a:avLst/>
          </a:prstGeom>
          <a:noFill/>
        </p:spPr>
        <p:txBody>
          <a:bodyPr wrap="square" rtlCol="0">
            <a:spAutoFit/>
          </a:bodyPr>
          <a:lstStyle/>
          <a:p>
            <a:pPr>
              <a:buFont typeface="Wingdings" pitchFamily="2" charset="2"/>
              <a:buChar char="§"/>
            </a:pPr>
            <a:r>
              <a:rPr lang="fr-FR" sz="1800" dirty="0" smtClean="0"/>
              <a:t>La facilitation et le soutien</a:t>
            </a:r>
            <a:endParaRPr lang="fr-FR" sz="1800" dirty="0"/>
          </a:p>
        </p:txBody>
      </p:sp>
      <p:sp>
        <p:nvSpPr>
          <p:cNvPr id="17" name="ZoneTexte 16"/>
          <p:cNvSpPr txBox="1"/>
          <p:nvPr/>
        </p:nvSpPr>
        <p:spPr>
          <a:xfrm>
            <a:off x="4734838" y="5248405"/>
            <a:ext cx="4409162" cy="830997"/>
          </a:xfrm>
          <a:prstGeom prst="rect">
            <a:avLst/>
          </a:prstGeom>
          <a:noFill/>
        </p:spPr>
        <p:txBody>
          <a:bodyPr wrap="square" rtlCol="0">
            <a:spAutoFit/>
          </a:bodyPr>
          <a:lstStyle/>
          <a:p>
            <a:r>
              <a:rPr lang="fr-FR" sz="1600" dirty="0" smtClean="0"/>
              <a:t>Apporter un soutien émotionnel aux employés au cours de processus, </a:t>
            </a:r>
            <a:r>
              <a:rPr lang="fr-FR" sz="1600" dirty="0" smtClean="0"/>
              <a:t>apaiser </a:t>
            </a:r>
            <a:r>
              <a:rPr lang="fr-FR" sz="1600" dirty="0" smtClean="0"/>
              <a:t>leur crainte, leur stress.</a:t>
            </a:r>
            <a:endParaRPr lang="fr-FR" sz="1600" dirty="0"/>
          </a:p>
        </p:txBody>
      </p:sp>
      <p:sp>
        <p:nvSpPr>
          <p:cNvPr id="18" name="Accolade ouvrante 17"/>
          <p:cNvSpPr/>
          <p:nvPr/>
        </p:nvSpPr>
        <p:spPr bwMode="auto">
          <a:xfrm>
            <a:off x="3845491" y="2329841"/>
            <a:ext cx="1177446" cy="4045908"/>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9" name="Flèche vers la droite 6"/>
          <p:cNvSpPr/>
          <p:nvPr/>
        </p:nvSpPr>
        <p:spPr bwMode="auto">
          <a:xfrm>
            <a:off x="162839" y="460913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22"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
        <p:nvSpPr>
          <p:cNvPr id="20" name="ZoneTexte 19"/>
          <p:cNvSpPr txBox="1"/>
          <p:nvPr/>
        </p:nvSpPr>
        <p:spPr>
          <a:xfrm>
            <a:off x="1941532" y="1352811"/>
            <a:ext cx="6075125" cy="400110"/>
          </a:xfrm>
          <a:prstGeom prst="rect">
            <a:avLst/>
          </a:prstGeom>
          <a:noFill/>
        </p:spPr>
        <p:txBody>
          <a:bodyPr wrap="square" rtlCol="0">
            <a:spAutoFit/>
          </a:bodyPr>
          <a:lstStyle/>
          <a:p>
            <a:r>
              <a:rPr lang="fr-FR" dirty="0" smtClean="0"/>
              <a:t>Modèle de gestion du changement de Lewin</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heckerboard(across)">
                                      <p:cBhvr>
                                        <p:cTn id="20" dur="500"/>
                                        <p:tgtEl>
                                          <p:spTgt spid="16"/>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heckerboard(across)">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changement organisationnel</a:t>
            </a:r>
            <a:endParaRPr lang="fr-FR" dirty="0"/>
          </a:p>
        </p:txBody>
      </p:sp>
      <p:sp>
        <p:nvSpPr>
          <p:cNvPr id="4" name="ZoneTexte 3"/>
          <p:cNvSpPr txBox="1"/>
          <p:nvPr/>
        </p:nvSpPr>
        <p:spPr>
          <a:xfrm>
            <a:off x="2054269" y="1866378"/>
            <a:ext cx="6150280" cy="400110"/>
          </a:xfrm>
          <a:prstGeom prst="rect">
            <a:avLst/>
          </a:prstGeom>
          <a:noFill/>
        </p:spPr>
        <p:txBody>
          <a:bodyPr wrap="square" rtlCol="0">
            <a:spAutoFit/>
          </a:bodyPr>
          <a:lstStyle/>
          <a:p>
            <a:r>
              <a:rPr lang="fr-FR" dirty="0" smtClean="0">
                <a:solidFill>
                  <a:srgbClr val="FF0000"/>
                </a:solidFill>
              </a:rPr>
              <a:t>Etape 2: l’instauration du changement</a:t>
            </a:r>
            <a:endParaRPr lang="fr-FR" dirty="0">
              <a:solidFill>
                <a:srgbClr val="FF0000"/>
              </a:solidFill>
            </a:endParaRPr>
          </a:p>
        </p:txBody>
      </p:sp>
      <p:sp>
        <p:nvSpPr>
          <p:cNvPr id="12" name="ZoneTexte 11"/>
          <p:cNvSpPr txBox="1"/>
          <p:nvPr/>
        </p:nvSpPr>
        <p:spPr>
          <a:xfrm>
            <a:off x="1728592" y="4334005"/>
            <a:ext cx="288098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800" dirty="0" smtClean="0"/>
              <a:t>Les moyens à utiliser</a:t>
            </a:r>
            <a:endParaRPr lang="fr-FR" sz="1800" dirty="0"/>
          </a:p>
        </p:txBody>
      </p:sp>
      <p:sp>
        <p:nvSpPr>
          <p:cNvPr id="18" name="Accolade ouvrante 17"/>
          <p:cNvSpPr/>
          <p:nvPr/>
        </p:nvSpPr>
        <p:spPr bwMode="auto">
          <a:xfrm>
            <a:off x="3845491" y="2329841"/>
            <a:ext cx="1177446" cy="4045908"/>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9" name="ZoneTexte 18"/>
          <p:cNvSpPr txBox="1"/>
          <p:nvPr/>
        </p:nvSpPr>
        <p:spPr>
          <a:xfrm>
            <a:off x="4597046" y="2592888"/>
            <a:ext cx="5085567" cy="369332"/>
          </a:xfrm>
          <a:prstGeom prst="rect">
            <a:avLst/>
          </a:prstGeom>
          <a:noFill/>
        </p:spPr>
        <p:txBody>
          <a:bodyPr wrap="square" rtlCol="0">
            <a:spAutoFit/>
          </a:bodyPr>
          <a:lstStyle/>
          <a:p>
            <a:pPr>
              <a:buFont typeface="Wingdings" pitchFamily="2" charset="2"/>
              <a:buChar char="§"/>
            </a:pPr>
            <a:r>
              <a:rPr lang="fr-FR" sz="1800" dirty="0" smtClean="0"/>
              <a:t>La négociation et la conclusion</a:t>
            </a:r>
            <a:endParaRPr lang="fr-FR" sz="1800" dirty="0"/>
          </a:p>
        </p:txBody>
      </p:sp>
      <p:sp>
        <p:nvSpPr>
          <p:cNvPr id="20" name="ZoneTexte 19"/>
          <p:cNvSpPr txBox="1"/>
          <p:nvPr/>
        </p:nvSpPr>
        <p:spPr>
          <a:xfrm>
            <a:off x="4649240" y="3935261"/>
            <a:ext cx="5085567" cy="369332"/>
          </a:xfrm>
          <a:prstGeom prst="rect">
            <a:avLst/>
          </a:prstGeom>
          <a:noFill/>
        </p:spPr>
        <p:txBody>
          <a:bodyPr wrap="square" rtlCol="0">
            <a:spAutoFit/>
          </a:bodyPr>
          <a:lstStyle/>
          <a:p>
            <a:pPr>
              <a:buFont typeface="Wingdings" pitchFamily="2" charset="2"/>
              <a:buChar char="§"/>
            </a:pPr>
            <a:r>
              <a:rPr lang="fr-FR" sz="1800" dirty="0" smtClean="0"/>
              <a:t>La manipulation et l’influence</a:t>
            </a:r>
            <a:endParaRPr lang="fr-FR" sz="1800" dirty="0"/>
          </a:p>
        </p:txBody>
      </p:sp>
      <p:sp>
        <p:nvSpPr>
          <p:cNvPr id="21" name="ZoneTexte 20"/>
          <p:cNvSpPr txBox="1"/>
          <p:nvPr/>
        </p:nvSpPr>
        <p:spPr>
          <a:xfrm>
            <a:off x="4634627" y="3118980"/>
            <a:ext cx="4509374" cy="584775"/>
          </a:xfrm>
          <a:prstGeom prst="rect">
            <a:avLst/>
          </a:prstGeom>
          <a:noFill/>
        </p:spPr>
        <p:txBody>
          <a:bodyPr wrap="square" rtlCol="0">
            <a:spAutoFit/>
          </a:bodyPr>
          <a:lstStyle/>
          <a:p>
            <a:r>
              <a:rPr lang="fr-FR" sz="1600" dirty="0" smtClean="0"/>
              <a:t>Offrir certains avantages pour amener les employés à accepter le changement.</a:t>
            </a:r>
            <a:endParaRPr lang="fr-FR" sz="1600" dirty="0"/>
          </a:p>
        </p:txBody>
      </p:sp>
      <p:sp>
        <p:nvSpPr>
          <p:cNvPr id="22" name="ZoneTexte 21"/>
          <p:cNvSpPr txBox="1"/>
          <p:nvPr/>
        </p:nvSpPr>
        <p:spPr>
          <a:xfrm>
            <a:off x="4534417" y="5060515"/>
            <a:ext cx="4008334" cy="369332"/>
          </a:xfrm>
          <a:prstGeom prst="rect">
            <a:avLst/>
          </a:prstGeom>
          <a:noFill/>
        </p:spPr>
        <p:txBody>
          <a:bodyPr wrap="square" rtlCol="0">
            <a:spAutoFit/>
          </a:bodyPr>
          <a:lstStyle/>
          <a:p>
            <a:pPr>
              <a:buFont typeface="Wingdings" pitchFamily="2" charset="2"/>
              <a:buChar char="§"/>
            </a:pPr>
            <a:r>
              <a:rPr lang="fr-FR" sz="1800" dirty="0" smtClean="0"/>
              <a:t>La  contrainte explicite ou implicite</a:t>
            </a:r>
            <a:endParaRPr lang="fr-FR" sz="1800" dirty="0"/>
          </a:p>
        </p:txBody>
      </p:sp>
      <p:sp>
        <p:nvSpPr>
          <p:cNvPr id="23" name="ZoneTexte 22"/>
          <p:cNvSpPr txBox="1"/>
          <p:nvPr/>
        </p:nvSpPr>
        <p:spPr>
          <a:xfrm>
            <a:off x="4609573" y="4421688"/>
            <a:ext cx="4534427" cy="584775"/>
          </a:xfrm>
          <a:prstGeom prst="rect">
            <a:avLst/>
          </a:prstGeom>
          <a:noFill/>
        </p:spPr>
        <p:txBody>
          <a:bodyPr wrap="square" rtlCol="0">
            <a:spAutoFit/>
          </a:bodyPr>
          <a:lstStyle/>
          <a:p>
            <a:r>
              <a:rPr lang="fr-FR" sz="1600" dirty="0" smtClean="0"/>
              <a:t>A utiliser lorsque toutes les méthodes précédentes  demeurent sans effet.</a:t>
            </a:r>
            <a:endParaRPr lang="fr-FR" sz="1600" dirty="0"/>
          </a:p>
        </p:txBody>
      </p:sp>
      <p:sp>
        <p:nvSpPr>
          <p:cNvPr id="24" name="ZoneTexte 23"/>
          <p:cNvSpPr txBox="1"/>
          <p:nvPr/>
        </p:nvSpPr>
        <p:spPr>
          <a:xfrm>
            <a:off x="4661765" y="5626273"/>
            <a:ext cx="4306871" cy="584775"/>
          </a:xfrm>
          <a:prstGeom prst="rect">
            <a:avLst/>
          </a:prstGeom>
          <a:noFill/>
        </p:spPr>
        <p:txBody>
          <a:bodyPr wrap="square" rtlCol="0">
            <a:spAutoFit/>
          </a:bodyPr>
          <a:lstStyle/>
          <a:p>
            <a:r>
              <a:rPr lang="fr-FR" sz="1600" dirty="0" smtClean="0"/>
              <a:t>Offrir aux contestataires un poste important dans la nouvelle organisation.</a:t>
            </a:r>
            <a:endParaRPr lang="fr-FR" sz="1600" dirty="0"/>
          </a:p>
        </p:txBody>
      </p:sp>
      <p:sp>
        <p:nvSpPr>
          <p:cNvPr id="25" name="Flèche vers la droite 6"/>
          <p:cNvSpPr/>
          <p:nvPr/>
        </p:nvSpPr>
        <p:spPr bwMode="auto">
          <a:xfrm>
            <a:off x="200417" y="4621658"/>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
        <p:nvSpPr>
          <p:cNvPr id="15" name="ZoneTexte 14"/>
          <p:cNvSpPr txBox="1"/>
          <p:nvPr/>
        </p:nvSpPr>
        <p:spPr>
          <a:xfrm>
            <a:off x="1941532" y="1352811"/>
            <a:ext cx="6075125" cy="400110"/>
          </a:xfrm>
          <a:prstGeom prst="rect">
            <a:avLst/>
          </a:prstGeom>
          <a:noFill/>
        </p:spPr>
        <p:txBody>
          <a:bodyPr wrap="square" rtlCol="0">
            <a:spAutoFit/>
          </a:bodyPr>
          <a:lstStyle/>
          <a:p>
            <a:r>
              <a:rPr lang="fr-FR" dirty="0" smtClean="0"/>
              <a:t>Modèle de gestion du changement de Lewin</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heckerboard(across)">
                                      <p:cBhvr>
                                        <p:cTn id="15" dur="500"/>
                                        <p:tgtEl>
                                          <p:spTgt spid="2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checkerboard(across)">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checkerboard(across)">
                                      <p:cBhvr>
                                        <p:cTn id="23" dur="500"/>
                                        <p:tgtEl>
                                          <p:spTgt spid="22"/>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checkerboard(across)">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La gestion de l’aménagement organisationnel</a:t>
            </a:r>
            <a:endParaRPr lang="fr-FR" dirty="0"/>
          </a:p>
        </p:txBody>
      </p:sp>
      <p:sp>
        <p:nvSpPr>
          <p:cNvPr id="4" name="ZoneTexte 3"/>
          <p:cNvSpPr txBox="1"/>
          <p:nvPr/>
        </p:nvSpPr>
        <p:spPr>
          <a:xfrm>
            <a:off x="4572002" y="2968668"/>
            <a:ext cx="4296425" cy="830997"/>
          </a:xfrm>
          <a:prstGeom prst="rect">
            <a:avLst/>
          </a:prstGeom>
          <a:noFill/>
        </p:spPr>
        <p:txBody>
          <a:bodyPr wrap="square" rtlCol="0">
            <a:spAutoFit/>
          </a:bodyPr>
          <a:lstStyle/>
          <a:p>
            <a:pPr>
              <a:buFont typeface="Wingdings" pitchFamily="2" charset="2"/>
              <a:buChar char="§"/>
            </a:pPr>
            <a:r>
              <a:rPr lang="fr-FR" sz="1600" dirty="0" smtClean="0"/>
              <a:t>Offrir un des ressources additionnelles aux cadres et aux employés pour rendre la transition stable.</a:t>
            </a:r>
            <a:endParaRPr lang="fr-FR" sz="1600" dirty="0"/>
          </a:p>
        </p:txBody>
      </p:sp>
      <p:sp>
        <p:nvSpPr>
          <p:cNvPr id="5" name="ZoneTexte 4"/>
          <p:cNvSpPr txBox="1"/>
          <p:nvPr/>
        </p:nvSpPr>
        <p:spPr>
          <a:xfrm>
            <a:off x="2279737" y="2004164"/>
            <a:ext cx="6150280" cy="707886"/>
          </a:xfrm>
          <a:prstGeom prst="rect">
            <a:avLst/>
          </a:prstGeom>
          <a:noFill/>
        </p:spPr>
        <p:txBody>
          <a:bodyPr wrap="square" rtlCol="0">
            <a:spAutoFit/>
          </a:bodyPr>
          <a:lstStyle/>
          <a:p>
            <a:r>
              <a:rPr lang="fr-FR" dirty="0" smtClean="0">
                <a:solidFill>
                  <a:srgbClr val="FF0000"/>
                </a:solidFill>
              </a:rPr>
              <a:t>Etape 3:La stabilisation du changement</a:t>
            </a:r>
          </a:p>
          <a:p>
            <a:r>
              <a:rPr lang="fr-FR" dirty="0" smtClean="0">
                <a:solidFill>
                  <a:srgbClr val="FF0000"/>
                </a:solidFill>
              </a:rPr>
              <a:t> </a:t>
            </a:r>
            <a:endParaRPr lang="fr-FR" dirty="0">
              <a:solidFill>
                <a:srgbClr val="FF0000"/>
              </a:solidFill>
            </a:endParaRPr>
          </a:p>
        </p:txBody>
      </p:sp>
      <p:sp>
        <p:nvSpPr>
          <p:cNvPr id="6" name="ZoneTexte 5"/>
          <p:cNvSpPr txBox="1"/>
          <p:nvPr/>
        </p:nvSpPr>
        <p:spPr>
          <a:xfrm>
            <a:off x="1853852" y="3444658"/>
            <a:ext cx="227973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800" dirty="0" smtClean="0"/>
              <a:t>Renforcement du comportement et habitudes de travail</a:t>
            </a:r>
            <a:endParaRPr lang="fr-FR" sz="1800" dirty="0"/>
          </a:p>
        </p:txBody>
      </p:sp>
      <p:sp>
        <p:nvSpPr>
          <p:cNvPr id="7" name="Accolade ouvrante 6"/>
          <p:cNvSpPr/>
          <p:nvPr/>
        </p:nvSpPr>
        <p:spPr bwMode="auto">
          <a:xfrm>
            <a:off x="3845491" y="2455101"/>
            <a:ext cx="1164920" cy="3920648"/>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8" name="ZoneTexte 7"/>
          <p:cNvSpPr txBox="1"/>
          <p:nvPr/>
        </p:nvSpPr>
        <p:spPr>
          <a:xfrm>
            <a:off x="4622105" y="4809994"/>
            <a:ext cx="4308953" cy="584775"/>
          </a:xfrm>
          <a:prstGeom prst="rect">
            <a:avLst/>
          </a:prstGeom>
          <a:noFill/>
        </p:spPr>
        <p:txBody>
          <a:bodyPr wrap="square" rtlCol="0">
            <a:spAutoFit/>
          </a:bodyPr>
          <a:lstStyle/>
          <a:p>
            <a:pPr>
              <a:buFont typeface="Wingdings" pitchFamily="2" charset="2"/>
              <a:buChar char="§"/>
            </a:pPr>
            <a:r>
              <a:rPr lang="fr-FR" sz="1600" dirty="0" smtClean="0"/>
              <a:t>Récompenser les individus qui accueillent favorablement le changement</a:t>
            </a:r>
            <a:endParaRPr lang="fr-FR" sz="1600" dirty="0"/>
          </a:p>
        </p:txBody>
      </p:sp>
      <p:sp>
        <p:nvSpPr>
          <p:cNvPr id="9" name="Flèche vers la droite 6"/>
          <p:cNvSpPr/>
          <p:nvPr/>
        </p:nvSpPr>
        <p:spPr bwMode="auto">
          <a:xfrm>
            <a:off x="275573" y="464671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
        <p:nvSpPr>
          <p:cNvPr id="10" name="ZoneTexte 9"/>
          <p:cNvSpPr txBox="1"/>
          <p:nvPr/>
        </p:nvSpPr>
        <p:spPr>
          <a:xfrm>
            <a:off x="1941532" y="1352811"/>
            <a:ext cx="6075125" cy="400110"/>
          </a:xfrm>
          <a:prstGeom prst="rect">
            <a:avLst/>
          </a:prstGeom>
          <a:noFill/>
        </p:spPr>
        <p:txBody>
          <a:bodyPr wrap="square" rtlCol="0">
            <a:spAutoFit/>
          </a:bodyPr>
          <a:lstStyle/>
          <a:p>
            <a:r>
              <a:rPr lang="fr-FR" dirty="0" smtClean="0"/>
              <a:t>Modèle de gestion du changement de Lewin</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2"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changement organisationnel</a:t>
            </a:r>
            <a:endParaRPr lang="fr-FR" dirty="0"/>
          </a:p>
        </p:txBody>
      </p:sp>
      <p:sp>
        <p:nvSpPr>
          <p:cNvPr id="3" name="ZoneTexte 2"/>
          <p:cNvSpPr txBox="1"/>
          <p:nvPr/>
        </p:nvSpPr>
        <p:spPr>
          <a:xfrm>
            <a:off x="1941533" y="1127342"/>
            <a:ext cx="7202467" cy="707886"/>
          </a:xfrm>
          <a:prstGeom prst="rect">
            <a:avLst/>
          </a:prstGeom>
          <a:noFill/>
        </p:spPr>
        <p:txBody>
          <a:bodyPr wrap="square" rtlCol="0">
            <a:spAutoFit/>
          </a:bodyPr>
          <a:lstStyle/>
          <a:p>
            <a:r>
              <a:rPr lang="fr-FR" b="1" dirty="0" smtClean="0">
                <a:solidFill>
                  <a:srgbClr val="FF0000"/>
                </a:solidFill>
              </a:rPr>
              <a:t>La théorie de la complexité et le changement organisationnel </a:t>
            </a:r>
            <a:endParaRPr lang="fr-FR" b="1" dirty="0">
              <a:solidFill>
                <a:srgbClr val="FF0000"/>
              </a:solidFill>
            </a:endParaRPr>
          </a:p>
        </p:txBody>
      </p:sp>
      <p:sp>
        <p:nvSpPr>
          <p:cNvPr id="13" name="Flèche vers la droite 6"/>
          <p:cNvSpPr/>
          <p:nvPr/>
        </p:nvSpPr>
        <p:spPr bwMode="auto">
          <a:xfrm>
            <a:off x="250521" y="472186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ZoneTexte 14"/>
          <p:cNvSpPr txBox="1"/>
          <p:nvPr/>
        </p:nvSpPr>
        <p:spPr>
          <a:xfrm>
            <a:off x="1891430" y="2054268"/>
            <a:ext cx="6801633" cy="584775"/>
          </a:xfrm>
          <a:prstGeom prst="rect">
            <a:avLst/>
          </a:prstGeom>
          <a:noFill/>
        </p:spPr>
        <p:txBody>
          <a:bodyPr wrap="square" rtlCol="0">
            <a:spAutoFit/>
          </a:bodyPr>
          <a:lstStyle/>
          <a:p>
            <a:r>
              <a:rPr lang="fr-FR" sz="1600" dirty="0" smtClean="0"/>
              <a:t>Les organisations réagissent mieux à un changement important lorsqu’elles ne sont pas parfaitement adaptées à leur milieu.</a:t>
            </a:r>
            <a:endParaRPr lang="fr-FR" sz="1600" dirty="0"/>
          </a:p>
        </p:txBody>
      </p:sp>
      <p:sp>
        <p:nvSpPr>
          <p:cNvPr id="16" name="ZoneTexte 15"/>
          <p:cNvSpPr txBox="1"/>
          <p:nvPr/>
        </p:nvSpPr>
        <p:spPr>
          <a:xfrm>
            <a:off x="1753644" y="3018774"/>
            <a:ext cx="7139836" cy="707886"/>
          </a:xfrm>
          <a:prstGeom prst="rect">
            <a:avLst/>
          </a:prstGeom>
          <a:noFill/>
        </p:spPr>
        <p:txBody>
          <a:bodyPr wrap="square" rtlCol="0">
            <a:spAutoFit/>
          </a:bodyPr>
          <a:lstStyle/>
          <a:p>
            <a:r>
              <a:rPr lang="fr-FR" dirty="0" smtClean="0">
                <a:solidFill>
                  <a:srgbClr val="FF0000"/>
                </a:solidFill>
              </a:rPr>
              <a:t>Pour arriver à cet état, les gestionnaires devraient prendre les mesures suivantes:</a:t>
            </a:r>
            <a:endParaRPr lang="fr-FR" dirty="0">
              <a:solidFill>
                <a:srgbClr val="FF0000"/>
              </a:solidFill>
            </a:endParaRPr>
          </a:p>
        </p:txBody>
      </p:sp>
      <p:sp>
        <p:nvSpPr>
          <p:cNvPr id="17" name="ZoneTexte 16"/>
          <p:cNvSpPr txBox="1"/>
          <p:nvPr/>
        </p:nvSpPr>
        <p:spPr>
          <a:xfrm>
            <a:off x="1828800" y="4096011"/>
            <a:ext cx="7114784" cy="584775"/>
          </a:xfrm>
          <a:prstGeom prst="rect">
            <a:avLst/>
          </a:prstGeom>
          <a:noFill/>
        </p:spPr>
        <p:txBody>
          <a:bodyPr wrap="square" rtlCol="0">
            <a:spAutoFit/>
          </a:bodyPr>
          <a:lstStyle/>
          <a:p>
            <a:pPr>
              <a:buFont typeface="Wingdings" pitchFamily="2" charset="2"/>
              <a:buChar char="q"/>
            </a:pPr>
            <a:r>
              <a:rPr lang="fr-FR" sz="1600" dirty="0" smtClean="0"/>
              <a:t>Accroître les canaux de communication pour favoriser la gestion spontanée de nouveaux changements à mettre en œuvre.</a:t>
            </a:r>
            <a:endParaRPr lang="fr-FR" sz="1600" dirty="0"/>
          </a:p>
        </p:txBody>
      </p:sp>
      <p:sp>
        <p:nvSpPr>
          <p:cNvPr id="18" name="ZoneTexte 17"/>
          <p:cNvSpPr txBox="1"/>
          <p:nvPr/>
        </p:nvSpPr>
        <p:spPr>
          <a:xfrm>
            <a:off x="1916483" y="5461348"/>
            <a:ext cx="6776580" cy="830997"/>
          </a:xfrm>
          <a:prstGeom prst="rect">
            <a:avLst/>
          </a:prstGeom>
          <a:noFill/>
        </p:spPr>
        <p:txBody>
          <a:bodyPr wrap="square" rtlCol="0">
            <a:spAutoFit/>
          </a:bodyPr>
          <a:lstStyle/>
          <a:p>
            <a:pPr>
              <a:buFont typeface="Wingdings" pitchFamily="2" charset="2"/>
              <a:buChar char="q"/>
            </a:pPr>
            <a:r>
              <a:rPr lang="fr-FR" sz="1600" dirty="0" smtClean="0"/>
              <a:t>Ne pas fournir d’échéancier ni établir d’objectifs précis, mais déterminer les problèmes que les employés auront à résoudre ou souligner des incohérences quant à l’état actuel des choses.</a:t>
            </a:r>
            <a:endParaRPr lang="fr-FR" sz="1600" dirty="0"/>
          </a:p>
        </p:txBody>
      </p:sp>
      <p:sp>
        <p:nvSpPr>
          <p:cNvPr id="11"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modèles de changement organisationnel </a:t>
            </a:r>
            <a:endParaRPr lang="fr-FR" dirty="0"/>
          </a:p>
        </p:txBody>
      </p:sp>
      <p:sp>
        <p:nvSpPr>
          <p:cNvPr id="13" name="Flèche vers la droite 6"/>
          <p:cNvSpPr/>
          <p:nvPr/>
        </p:nvSpPr>
        <p:spPr bwMode="auto">
          <a:xfrm>
            <a:off x="300625" y="458407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 name="ZoneTexte 16"/>
          <p:cNvSpPr txBox="1"/>
          <p:nvPr/>
        </p:nvSpPr>
        <p:spPr>
          <a:xfrm>
            <a:off x="2029216" y="2317315"/>
            <a:ext cx="7114784" cy="830997"/>
          </a:xfrm>
          <a:prstGeom prst="rect">
            <a:avLst/>
          </a:prstGeom>
          <a:noFill/>
        </p:spPr>
        <p:txBody>
          <a:bodyPr wrap="square" rtlCol="0">
            <a:spAutoFit/>
          </a:bodyPr>
          <a:lstStyle/>
          <a:p>
            <a:pPr>
              <a:buFont typeface="Wingdings" pitchFamily="2" charset="2"/>
              <a:buChar char="q"/>
            </a:pPr>
            <a:r>
              <a:rPr lang="fr-FR" sz="1600" dirty="0" smtClean="0"/>
              <a:t>Encourager une rotation régulière aux postes de travail des employés pour que ceux-ci puissent communiquer leur expertise à d’autres et se tenir au courant de ce qui se passe ailleurs dans l’entreprise</a:t>
            </a:r>
            <a:endParaRPr lang="fr-FR" sz="1600" dirty="0"/>
          </a:p>
        </p:txBody>
      </p:sp>
      <p:sp>
        <p:nvSpPr>
          <p:cNvPr id="18" name="ZoneTexte 17"/>
          <p:cNvSpPr txBox="1"/>
          <p:nvPr/>
        </p:nvSpPr>
        <p:spPr>
          <a:xfrm>
            <a:off x="2016690" y="3645074"/>
            <a:ext cx="6776580" cy="584775"/>
          </a:xfrm>
          <a:prstGeom prst="rect">
            <a:avLst/>
          </a:prstGeom>
          <a:noFill/>
        </p:spPr>
        <p:txBody>
          <a:bodyPr wrap="square" rtlCol="0">
            <a:spAutoFit/>
          </a:bodyPr>
          <a:lstStyle/>
          <a:p>
            <a:pPr>
              <a:buFont typeface="Wingdings" pitchFamily="2" charset="2"/>
              <a:buChar char="q"/>
            </a:pPr>
            <a:r>
              <a:rPr lang="fr-FR" sz="1600" dirty="0" smtClean="0"/>
              <a:t>Éviter de faire aveuglement confiance à l’équipe de gestionnaire en place.</a:t>
            </a:r>
            <a:endParaRPr lang="fr-FR" sz="1600" dirty="0"/>
          </a:p>
        </p:txBody>
      </p:sp>
      <p:sp>
        <p:nvSpPr>
          <p:cNvPr id="10" name="ZoneTexte 9"/>
          <p:cNvSpPr txBox="1"/>
          <p:nvPr/>
        </p:nvSpPr>
        <p:spPr>
          <a:xfrm>
            <a:off x="2217107" y="4722312"/>
            <a:ext cx="6162805" cy="338554"/>
          </a:xfrm>
          <a:prstGeom prst="rect">
            <a:avLst/>
          </a:prstGeom>
          <a:noFill/>
        </p:spPr>
        <p:txBody>
          <a:bodyPr wrap="square" rtlCol="0">
            <a:spAutoFit/>
          </a:bodyPr>
          <a:lstStyle/>
          <a:p>
            <a:pPr>
              <a:buFont typeface="Wingdings" pitchFamily="2" charset="2"/>
              <a:buChar char="q"/>
            </a:pPr>
            <a:r>
              <a:rPr lang="fr-FR" sz="1600" dirty="0" smtClean="0"/>
              <a:t>Tolérer les développements parallèles.</a:t>
            </a:r>
            <a:endParaRPr lang="fr-FR" sz="1600" dirty="0"/>
          </a:p>
        </p:txBody>
      </p:sp>
      <p:sp>
        <p:nvSpPr>
          <p:cNvPr id="11" name="ZoneTexte 10"/>
          <p:cNvSpPr txBox="1"/>
          <p:nvPr/>
        </p:nvSpPr>
        <p:spPr>
          <a:xfrm>
            <a:off x="2229633" y="5787025"/>
            <a:ext cx="6037545" cy="338554"/>
          </a:xfrm>
          <a:prstGeom prst="rect">
            <a:avLst/>
          </a:prstGeom>
          <a:noFill/>
        </p:spPr>
        <p:txBody>
          <a:bodyPr wrap="square" rtlCol="0">
            <a:spAutoFit/>
          </a:bodyPr>
          <a:lstStyle/>
          <a:p>
            <a:pPr>
              <a:buFont typeface="Wingdings" pitchFamily="2" charset="2"/>
              <a:buChar char="q"/>
            </a:pPr>
            <a:r>
              <a:rPr lang="fr-FR" sz="1600" dirty="0" smtClean="0"/>
              <a:t>Éviter de rechercher la parfaite conformité</a:t>
            </a:r>
            <a:endParaRPr lang="fr-FR" sz="1600" dirty="0"/>
          </a:p>
        </p:txBody>
      </p:sp>
      <p:sp>
        <p:nvSpPr>
          <p:cNvPr id="12"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
        <p:nvSpPr>
          <p:cNvPr id="9" name="ZoneTexte 8"/>
          <p:cNvSpPr txBox="1"/>
          <p:nvPr/>
        </p:nvSpPr>
        <p:spPr>
          <a:xfrm>
            <a:off x="1941533" y="1127342"/>
            <a:ext cx="7202467" cy="707886"/>
          </a:xfrm>
          <a:prstGeom prst="rect">
            <a:avLst/>
          </a:prstGeom>
          <a:noFill/>
        </p:spPr>
        <p:txBody>
          <a:bodyPr wrap="square" rtlCol="0">
            <a:spAutoFit/>
          </a:bodyPr>
          <a:lstStyle/>
          <a:p>
            <a:r>
              <a:rPr lang="fr-FR" b="1" dirty="0" smtClean="0">
                <a:solidFill>
                  <a:srgbClr val="FF0000"/>
                </a:solidFill>
              </a:rPr>
              <a:t>La théorie de la complexité et le changement organisationnel (suite)</a:t>
            </a:r>
            <a:endParaRPr lang="fr-FR" b="1"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La gestion du changement dans un milieu syndiqué</a:t>
            </a:r>
            <a:endParaRPr lang="fr-FR" dirty="0"/>
          </a:p>
        </p:txBody>
      </p:sp>
      <p:sp>
        <p:nvSpPr>
          <p:cNvPr id="13" name="Flèche vers la droite 6"/>
          <p:cNvSpPr/>
          <p:nvPr/>
        </p:nvSpPr>
        <p:spPr bwMode="auto">
          <a:xfrm>
            <a:off x="250521" y="5260485"/>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 name="ZoneTexte 16"/>
          <p:cNvSpPr txBox="1"/>
          <p:nvPr/>
        </p:nvSpPr>
        <p:spPr>
          <a:xfrm>
            <a:off x="1753643" y="1440493"/>
            <a:ext cx="7114784" cy="646331"/>
          </a:xfrm>
          <a:prstGeom prst="rect">
            <a:avLst/>
          </a:prstGeom>
          <a:noFill/>
        </p:spPr>
        <p:txBody>
          <a:bodyPr wrap="square" rtlCol="0">
            <a:spAutoFit/>
          </a:bodyPr>
          <a:lstStyle/>
          <a:p>
            <a:r>
              <a:rPr lang="fr-FR" sz="1800" dirty="0" smtClean="0">
                <a:solidFill>
                  <a:srgbClr val="FF0000"/>
                </a:solidFill>
              </a:rPr>
              <a:t>Quatre éléments sont essentiels dans la gestion du changement en milieu syndiqué:</a:t>
            </a:r>
            <a:endParaRPr lang="fr-FR" sz="1800" dirty="0">
              <a:solidFill>
                <a:srgbClr val="FF0000"/>
              </a:solidFill>
            </a:endParaRPr>
          </a:p>
        </p:txBody>
      </p:sp>
      <p:sp>
        <p:nvSpPr>
          <p:cNvPr id="18" name="ZoneTexte 17"/>
          <p:cNvSpPr txBox="1"/>
          <p:nvPr/>
        </p:nvSpPr>
        <p:spPr>
          <a:xfrm>
            <a:off x="2041744" y="5203509"/>
            <a:ext cx="6776580" cy="584775"/>
          </a:xfrm>
          <a:prstGeom prst="rect">
            <a:avLst/>
          </a:prstGeom>
          <a:noFill/>
        </p:spPr>
        <p:txBody>
          <a:bodyPr wrap="square" rtlCol="0">
            <a:spAutoFit/>
          </a:bodyPr>
          <a:lstStyle/>
          <a:p>
            <a:pPr>
              <a:buFont typeface="Wingdings" pitchFamily="2" charset="2"/>
              <a:buChar char="q"/>
            </a:pPr>
            <a:r>
              <a:rPr lang="fr-FR" sz="1600" dirty="0" smtClean="0"/>
              <a:t>Établir une atmosphère de tolérance et d’écoute lors des négociations avec le syndicat</a:t>
            </a:r>
            <a:endParaRPr lang="fr-FR" sz="1600" dirty="0"/>
          </a:p>
        </p:txBody>
      </p:sp>
      <p:sp>
        <p:nvSpPr>
          <p:cNvPr id="10" name="ZoneTexte 9"/>
          <p:cNvSpPr txBox="1"/>
          <p:nvPr/>
        </p:nvSpPr>
        <p:spPr>
          <a:xfrm>
            <a:off x="1929009" y="2530257"/>
            <a:ext cx="6162805" cy="338554"/>
          </a:xfrm>
          <a:prstGeom prst="rect">
            <a:avLst/>
          </a:prstGeom>
          <a:noFill/>
        </p:spPr>
        <p:txBody>
          <a:bodyPr wrap="square" rtlCol="0">
            <a:spAutoFit/>
          </a:bodyPr>
          <a:lstStyle/>
          <a:p>
            <a:pPr>
              <a:buFont typeface="Wingdings" pitchFamily="2" charset="2"/>
              <a:buChar char="q"/>
            </a:pPr>
            <a:r>
              <a:rPr lang="fr-FR" sz="1600" dirty="0" smtClean="0"/>
              <a:t>Être à l’écoute des préoccupations des employés.</a:t>
            </a:r>
            <a:endParaRPr lang="fr-FR" sz="1600" dirty="0"/>
          </a:p>
        </p:txBody>
      </p:sp>
      <p:sp>
        <p:nvSpPr>
          <p:cNvPr id="11" name="ZoneTexte 10"/>
          <p:cNvSpPr txBox="1"/>
          <p:nvPr/>
        </p:nvSpPr>
        <p:spPr>
          <a:xfrm>
            <a:off x="2004164" y="4008329"/>
            <a:ext cx="6037545" cy="584775"/>
          </a:xfrm>
          <a:prstGeom prst="rect">
            <a:avLst/>
          </a:prstGeom>
          <a:noFill/>
        </p:spPr>
        <p:txBody>
          <a:bodyPr wrap="square" rtlCol="0">
            <a:spAutoFit/>
          </a:bodyPr>
          <a:lstStyle/>
          <a:p>
            <a:pPr>
              <a:buFont typeface="Wingdings" pitchFamily="2" charset="2"/>
              <a:buChar char="q"/>
            </a:pPr>
            <a:r>
              <a:rPr lang="fr-FR" sz="1600" dirty="0" smtClean="0"/>
              <a:t>Élaborer conjointement avec le syndicat une vision stratégique du changement</a:t>
            </a:r>
            <a:endParaRPr lang="fr-FR" sz="1600" dirty="0"/>
          </a:p>
        </p:txBody>
      </p:sp>
      <p:sp>
        <p:nvSpPr>
          <p:cNvPr id="9" name="ZoneTexte 8"/>
          <p:cNvSpPr txBox="1"/>
          <p:nvPr/>
        </p:nvSpPr>
        <p:spPr>
          <a:xfrm>
            <a:off x="2029216" y="3231715"/>
            <a:ext cx="6212910" cy="338554"/>
          </a:xfrm>
          <a:prstGeom prst="rect">
            <a:avLst/>
          </a:prstGeom>
          <a:noFill/>
        </p:spPr>
        <p:txBody>
          <a:bodyPr wrap="square" rtlCol="0">
            <a:spAutoFit/>
          </a:bodyPr>
          <a:lstStyle/>
          <a:p>
            <a:pPr>
              <a:buFont typeface="Wingdings" pitchFamily="2" charset="2"/>
              <a:buChar char="q"/>
            </a:pPr>
            <a:r>
              <a:rPr lang="fr-FR" sz="1600" dirty="0" smtClean="0"/>
              <a:t>Rendre l’information pertinente disponible</a:t>
            </a:r>
            <a:endParaRPr lang="fr-FR" sz="1600" dirty="0"/>
          </a:p>
        </p:txBody>
      </p:sp>
      <p:sp>
        <p:nvSpPr>
          <p:cNvPr id="15"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1"/>
          <p:cNvSpPr>
            <a:spLocks noGrp="1"/>
          </p:cNvSpPr>
          <p:nvPr>
            <p:ph type="title"/>
          </p:nvPr>
        </p:nvSpPr>
        <p:spPr/>
        <p:txBody>
          <a:bodyPr/>
          <a:lstStyle/>
          <a:p>
            <a:pPr eaLnBrk="1" hangingPunct="1"/>
            <a:r>
              <a:rPr lang="fr-FR" dirty="0">
                <a:latin typeface="Arial Narrow" charset="0"/>
                <a:cs typeface="Tahoma" charset="0"/>
              </a:rPr>
              <a:t>Plan</a:t>
            </a:r>
          </a:p>
        </p:txBody>
      </p:sp>
      <p:sp>
        <p:nvSpPr>
          <p:cNvPr id="16387" name="Rectangle 9"/>
          <p:cNvSpPr>
            <a:spLocks noGrp="1" noChangeArrowheads="1"/>
          </p:cNvSpPr>
          <p:nvPr>
            <p:ph idx="1"/>
          </p:nvPr>
        </p:nvSpPr>
        <p:spPr>
          <a:xfrm>
            <a:off x="300625" y="1614334"/>
            <a:ext cx="8843375" cy="3888144"/>
          </a:xfrm>
        </p:spPr>
        <p:txBody>
          <a:bodyPr/>
          <a:lstStyle/>
          <a:p>
            <a:pPr marL="514350" indent="-514350" eaLnBrk="1" hangingPunct="1">
              <a:lnSpc>
                <a:spcPct val="120000"/>
              </a:lnSpc>
              <a:buFont typeface="+mj-lt"/>
              <a:buAutoNum type="arabicPeriod"/>
            </a:pPr>
            <a:r>
              <a:rPr lang="fr-FR" sz="2000" b="1" dirty="0" smtClean="0">
                <a:latin typeface="Arial" charset="0"/>
                <a:cs typeface="Arial" charset="0"/>
              </a:rPr>
              <a:t>Les types de changement</a:t>
            </a:r>
          </a:p>
          <a:p>
            <a:pPr marL="514350" indent="-514350" eaLnBrk="1" hangingPunct="1">
              <a:lnSpc>
                <a:spcPct val="120000"/>
              </a:lnSpc>
              <a:buFont typeface="+mj-lt"/>
              <a:buAutoNum type="arabicPeriod"/>
            </a:pPr>
            <a:r>
              <a:rPr lang="fr-FR" sz="2000" b="1" dirty="0" smtClean="0">
                <a:latin typeface="Arial" charset="0"/>
                <a:cs typeface="Arial" charset="0"/>
              </a:rPr>
              <a:t>La gestion du changement</a:t>
            </a:r>
          </a:p>
          <a:p>
            <a:pPr marL="514350" indent="-514350" eaLnBrk="1" hangingPunct="1">
              <a:lnSpc>
                <a:spcPct val="120000"/>
              </a:lnSpc>
              <a:buFont typeface="+mj-lt"/>
              <a:buAutoNum type="arabicPeriod"/>
            </a:pPr>
            <a:r>
              <a:rPr lang="fr-FR" sz="2000" b="1" dirty="0" smtClean="0">
                <a:latin typeface="Arial" charset="0"/>
                <a:cs typeface="Arial" charset="0"/>
              </a:rPr>
              <a:t>Les modèles de changement</a:t>
            </a:r>
          </a:p>
          <a:p>
            <a:pPr marL="514350" indent="-514350" eaLnBrk="1" hangingPunct="1">
              <a:lnSpc>
                <a:spcPct val="120000"/>
              </a:lnSpc>
              <a:buFont typeface="+mj-lt"/>
              <a:buAutoNum type="arabicPeriod"/>
            </a:pPr>
            <a:r>
              <a:rPr lang="fr-FR" sz="2000" b="1" dirty="0" smtClean="0">
                <a:latin typeface="Arial" charset="0"/>
                <a:cs typeface="Arial" charset="0"/>
              </a:rPr>
              <a:t>Le changement et l’innovation</a:t>
            </a:r>
          </a:p>
          <a:p>
            <a:pPr marL="514350" indent="-514350" eaLnBrk="1" hangingPunct="1">
              <a:lnSpc>
                <a:spcPct val="120000"/>
              </a:lnSpc>
              <a:buNone/>
            </a:pPr>
            <a:endParaRPr lang="fr-FR" sz="2800" b="1" dirty="0">
              <a:latin typeface="Arial" charset="0"/>
              <a:cs typeface="Arial"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changement et l’innovation</a:t>
            </a:r>
            <a:endParaRPr lang="fr-FR" dirty="0"/>
          </a:p>
        </p:txBody>
      </p:sp>
      <p:sp>
        <p:nvSpPr>
          <p:cNvPr id="3" name="ZoneTexte 2"/>
          <p:cNvSpPr txBox="1"/>
          <p:nvPr/>
        </p:nvSpPr>
        <p:spPr>
          <a:xfrm>
            <a:off x="1841326" y="1365337"/>
            <a:ext cx="6588691" cy="369332"/>
          </a:xfrm>
          <a:prstGeom prst="rect">
            <a:avLst/>
          </a:prstGeom>
          <a:noFill/>
        </p:spPr>
        <p:txBody>
          <a:bodyPr wrap="square" rtlCol="0">
            <a:spAutoFit/>
          </a:bodyPr>
          <a:lstStyle/>
          <a:p>
            <a:r>
              <a:rPr lang="fr-FR" sz="1800" i="1" dirty="0" smtClean="0"/>
              <a:t>Si une entreprise ne se renouvelle pas, elle disparaitra.</a:t>
            </a:r>
            <a:endParaRPr lang="fr-FR" sz="1800" i="1" dirty="0"/>
          </a:p>
        </p:txBody>
      </p:sp>
      <p:sp>
        <p:nvSpPr>
          <p:cNvPr id="4" name="ZoneTexte 3"/>
          <p:cNvSpPr txBox="1"/>
          <p:nvPr/>
        </p:nvSpPr>
        <p:spPr>
          <a:xfrm>
            <a:off x="1728591" y="3970751"/>
            <a:ext cx="3156559" cy="923330"/>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éléments indispensables à la réussite des entreprises modernes:</a:t>
            </a:r>
            <a:endParaRPr lang="fr-FR" sz="1800" dirty="0">
              <a:solidFill>
                <a:srgbClr val="FF0000"/>
              </a:solidFill>
            </a:endParaRPr>
          </a:p>
        </p:txBody>
      </p:sp>
      <p:sp>
        <p:nvSpPr>
          <p:cNvPr id="5" name="ZoneTexte 4"/>
          <p:cNvSpPr txBox="1"/>
          <p:nvPr/>
        </p:nvSpPr>
        <p:spPr>
          <a:xfrm>
            <a:off x="5235879" y="3507288"/>
            <a:ext cx="3256767" cy="369332"/>
          </a:xfrm>
          <a:prstGeom prst="rect">
            <a:avLst/>
          </a:prstGeom>
          <a:noFill/>
        </p:spPr>
        <p:txBody>
          <a:bodyPr wrap="square" rtlCol="0">
            <a:spAutoFit/>
          </a:bodyPr>
          <a:lstStyle/>
          <a:p>
            <a:pPr>
              <a:buFont typeface="Wingdings" pitchFamily="2" charset="2"/>
              <a:buChar char="§"/>
            </a:pPr>
            <a:r>
              <a:rPr lang="fr-FR" sz="1800" dirty="0" smtClean="0"/>
              <a:t>La créativité</a:t>
            </a:r>
            <a:endParaRPr lang="fr-FR" sz="1800" dirty="0"/>
          </a:p>
        </p:txBody>
      </p:sp>
      <p:sp>
        <p:nvSpPr>
          <p:cNvPr id="6" name="ZoneTexte 5"/>
          <p:cNvSpPr txBox="1"/>
          <p:nvPr/>
        </p:nvSpPr>
        <p:spPr>
          <a:xfrm>
            <a:off x="5223354" y="4083485"/>
            <a:ext cx="4334005" cy="338554"/>
          </a:xfrm>
          <a:prstGeom prst="rect">
            <a:avLst/>
          </a:prstGeom>
          <a:noFill/>
        </p:spPr>
        <p:txBody>
          <a:bodyPr wrap="square" rtlCol="0">
            <a:spAutoFit/>
          </a:bodyPr>
          <a:lstStyle/>
          <a:p>
            <a:r>
              <a:rPr lang="fr-FR" sz="1600" dirty="0" smtClean="0"/>
              <a:t>L’art d’établir des liens en différentes idées</a:t>
            </a:r>
            <a:endParaRPr lang="fr-FR" sz="1600" dirty="0"/>
          </a:p>
        </p:txBody>
      </p:sp>
      <p:sp>
        <p:nvSpPr>
          <p:cNvPr id="7" name="ZoneTexte 6"/>
          <p:cNvSpPr txBox="1"/>
          <p:nvPr/>
        </p:nvSpPr>
        <p:spPr>
          <a:xfrm>
            <a:off x="5273457" y="4684735"/>
            <a:ext cx="3870543" cy="369332"/>
          </a:xfrm>
          <a:prstGeom prst="rect">
            <a:avLst/>
          </a:prstGeom>
          <a:noFill/>
        </p:spPr>
        <p:txBody>
          <a:bodyPr wrap="square" rtlCol="0">
            <a:spAutoFit/>
          </a:bodyPr>
          <a:lstStyle/>
          <a:p>
            <a:pPr>
              <a:buFont typeface="Wingdings" pitchFamily="2" charset="2"/>
              <a:buChar char="§"/>
            </a:pPr>
            <a:r>
              <a:rPr lang="fr-FR" sz="1800" dirty="0" smtClean="0"/>
              <a:t>L’innovation</a:t>
            </a:r>
            <a:endParaRPr lang="fr-FR" sz="1800" dirty="0"/>
          </a:p>
        </p:txBody>
      </p:sp>
      <p:sp>
        <p:nvSpPr>
          <p:cNvPr id="8" name="ZoneTexte 7"/>
          <p:cNvSpPr txBox="1"/>
          <p:nvPr/>
        </p:nvSpPr>
        <p:spPr>
          <a:xfrm>
            <a:off x="5022936" y="5298510"/>
            <a:ext cx="4121064" cy="830997"/>
          </a:xfrm>
          <a:prstGeom prst="rect">
            <a:avLst/>
          </a:prstGeom>
          <a:noFill/>
        </p:spPr>
        <p:txBody>
          <a:bodyPr wrap="square" rtlCol="0">
            <a:spAutoFit/>
          </a:bodyPr>
          <a:lstStyle/>
          <a:p>
            <a:r>
              <a:rPr lang="fr-FR" sz="1600" dirty="0" smtClean="0"/>
              <a:t>L’utilisation de nouvelles idées dans le but de la convertir en produit unique, ou pour effectuer un travail de façon différente.</a:t>
            </a:r>
            <a:endParaRPr lang="fr-FR" sz="1600" dirty="0"/>
          </a:p>
        </p:txBody>
      </p:sp>
      <p:pic>
        <p:nvPicPr>
          <p:cNvPr id="8194" name="Picture 2"/>
          <p:cNvPicPr>
            <a:picLocks noChangeAspect="1" noChangeArrowheads="1"/>
          </p:cNvPicPr>
          <p:nvPr/>
        </p:nvPicPr>
        <p:blipFill>
          <a:blip r:embed="rId2" cstate="print"/>
          <a:srcRect l="15945" t="29597" r="49452" b="12767"/>
          <a:stretch>
            <a:fillRect/>
          </a:stretch>
        </p:blipFill>
        <p:spPr bwMode="auto">
          <a:xfrm>
            <a:off x="6864264" y="1716065"/>
            <a:ext cx="1951890" cy="1828799"/>
          </a:xfrm>
          <a:prstGeom prst="rect">
            <a:avLst/>
          </a:prstGeom>
          <a:noFill/>
          <a:ln w="9525">
            <a:noFill/>
            <a:miter lim="800000"/>
            <a:headEnd/>
            <a:tailEnd/>
          </a:ln>
        </p:spPr>
      </p:pic>
      <p:sp>
        <p:nvSpPr>
          <p:cNvPr id="10" name="Accolade ouvrante 9"/>
          <p:cNvSpPr/>
          <p:nvPr/>
        </p:nvSpPr>
        <p:spPr bwMode="auto">
          <a:xfrm>
            <a:off x="4521897" y="3244241"/>
            <a:ext cx="889347" cy="3118982"/>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Flèche vers la droite 6"/>
          <p:cNvSpPr/>
          <p:nvPr/>
        </p:nvSpPr>
        <p:spPr bwMode="auto">
          <a:xfrm>
            <a:off x="1039660" y="574900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4"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changement et l’innovation</a:t>
            </a:r>
            <a:endParaRPr lang="fr-FR" dirty="0"/>
          </a:p>
        </p:txBody>
      </p:sp>
      <p:sp>
        <p:nvSpPr>
          <p:cNvPr id="3" name="ZoneTexte 2"/>
          <p:cNvSpPr txBox="1"/>
          <p:nvPr/>
        </p:nvSpPr>
        <p:spPr>
          <a:xfrm>
            <a:off x="2066796" y="4271375"/>
            <a:ext cx="2880986" cy="646331"/>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La promotion de l’innovation</a:t>
            </a:r>
            <a:endParaRPr lang="fr-FR" sz="1800" dirty="0">
              <a:solidFill>
                <a:srgbClr val="FF0000"/>
              </a:solidFill>
            </a:endParaRPr>
          </a:p>
        </p:txBody>
      </p:sp>
      <p:sp>
        <p:nvSpPr>
          <p:cNvPr id="4" name="ZoneTexte 3"/>
          <p:cNvSpPr txBox="1"/>
          <p:nvPr/>
        </p:nvSpPr>
        <p:spPr>
          <a:xfrm>
            <a:off x="5398718" y="2668044"/>
            <a:ext cx="3519814" cy="1569660"/>
          </a:xfrm>
          <a:prstGeom prst="rect">
            <a:avLst/>
          </a:prstGeom>
          <a:noFill/>
        </p:spPr>
        <p:txBody>
          <a:bodyPr wrap="square" rtlCol="0">
            <a:spAutoFit/>
          </a:bodyPr>
          <a:lstStyle/>
          <a:p>
            <a:pPr>
              <a:buFont typeface="Wingdings" pitchFamily="2" charset="2"/>
              <a:buChar char="§"/>
            </a:pPr>
            <a:r>
              <a:rPr lang="fr-FR" sz="1600" dirty="0" smtClean="0"/>
              <a:t>Les modèles de prise de décisions en groupe permettent aux gestionnaires de transformer des idées en produits et services: méthode </a:t>
            </a:r>
            <a:r>
              <a:rPr lang="fr-FR" sz="1600" dirty="0" err="1" smtClean="0"/>
              <a:t>Ringi</a:t>
            </a:r>
            <a:r>
              <a:rPr lang="fr-FR" sz="1600" dirty="0" smtClean="0"/>
              <a:t>, le remue-méninges, la méthode </a:t>
            </a:r>
            <a:r>
              <a:rPr lang="fr-FR" sz="1600" dirty="0" err="1" smtClean="0"/>
              <a:t>delphi</a:t>
            </a:r>
            <a:endParaRPr lang="fr-FR" sz="1600" dirty="0"/>
          </a:p>
        </p:txBody>
      </p:sp>
      <p:sp>
        <p:nvSpPr>
          <p:cNvPr id="9" name="ZoneTexte 8"/>
          <p:cNvSpPr txBox="1"/>
          <p:nvPr/>
        </p:nvSpPr>
        <p:spPr>
          <a:xfrm>
            <a:off x="5361139" y="4521896"/>
            <a:ext cx="3256767" cy="830997"/>
          </a:xfrm>
          <a:prstGeom prst="rect">
            <a:avLst/>
          </a:prstGeom>
          <a:noFill/>
        </p:spPr>
        <p:txBody>
          <a:bodyPr wrap="square" rtlCol="0">
            <a:spAutoFit/>
          </a:bodyPr>
          <a:lstStyle/>
          <a:p>
            <a:pPr>
              <a:buFont typeface="Wingdings" pitchFamily="2" charset="2"/>
              <a:buChar char="§"/>
            </a:pPr>
            <a:r>
              <a:rPr lang="fr-FR" sz="1600" dirty="0" smtClean="0"/>
              <a:t>Il est important aussi que l’environnement de travail stimule l’innovation</a:t>
            </a:r>
            <a:endParaRPr lang="fr-FR" sz="1600" dirty="0"/>
          </a:p>
        </p:txBody>
      </p:sp>
      <p:sp>
        <p:nvSpPr>
          <p:cNvPr id="6" name="Accolade ouvrante 5"/>
          <p:cNvSpPr/>
          <p:nvPr/>
        </p:nvSpPr>
        <p:spPr bwMode="auto">
          <a:xfrm>
            <a:off x="4521897" y="2668044"/>
            <a:ext cx="876821" cy="3695179"/>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pic>
        <p:nvPicPr>
          <p:cNvPr id="9218" name="Picture 2"/>
          <p:cNvPicPr>
            <a:picLocks noChangeAspect="1" noChangeArrowheads="1"/>
          </p:cNvPicPr>
          <p:nvPr/>
        </p:nvPicPr>
        <p:blipFill>
          <a:blip r:embed="rId2" cstate="print"/>
          <a:srcRect l="37014" t="32150" r="40000" b="23831"/>
          <a:stretch>
            <a:fillRect/>
          </a:stretch>
        </p:blipFill>
        <p:spPr bwMode="auto">
          <a:xfrm>
            <a:off x="2108607" y="1467324"/>
            <a:ext cx="1862144" cy="2005913"/>
          </a:xfrm>
          <a:prstGeom prst="rect">
            <a:avLst/>
          </a:prstGeom>
          <a:noFill/>
          <a:ln w="9525">
            <a:noFill/>
            <a:miter lim="800000"/>
            <a:headEnd/>
            <a:tailEnd/>
          </a:ln>
        </p:spPr>
      </p:pic>
      <p:sp>
        <p:nvSpPr>
          <p:cNvPr id="8" name="Flèche vers la droite 6"/>
          <p:cNvSpPr/>
          <p:nvPr/>
        </p:nvSpPr>
        <p:spPr bwMode="auto">
          <a:xfrm>
            <a:off x="876822" y="5786578"/>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ZoneTexte 10"/>
          <p:cNvSpPr txBox="1"/>
          <p:nvPr/>
        </p:nvSpPr>
        <p:spPr>
          <a:xfrm>
            <a:off x="5260931" y="5534561"/>
            <a:ext cx="4233798" cy="830997"/>
          </a:xfrm>
          <a:prstGeom prst="rect">
            <a:avLst/>
          </a:prstGeom>
          <a:noFill/>
        </p:spPr>
        <p:txBody>
          <a:bodyPr wrap="square" rtlCol="0">
            <a:spAutoFit/>
          </a:bodyPr>
          <a:lstStyle/>
          <a:p>
            <a:r>
              <a:rPr lang="fr-FR" sz="1600" dirty="0" smtClean="0"/>
              <a:t>Mise en place des structures intra-organisationnelle ( les </a:t>
            </a:r>
            <a:r>
              <a:rPr lang="fr-FR" sz="1600" dirty="0" err="1" smtClean="0"/>
              <a:t>intrapreneurs</a:t>
            </a:r>
            <a:r>
              <a:rPr lang="fr-FR" sz="1600" dirty="0" smtClean="0"/>
              <a:t>, les équipes novatrices…)</a:t>
            </a:r>
            <a:endParaRPr lang="fr-FR" sz="1600" dirty="0"/>
          </a:p>
        </p:txBody>
      </p:sp>
      <p:sp>
        <p:nvSpPr>
          <p:cNvPr id="13"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changement et l’innovation</a:t>
            </a:r>
            <a:endParaRPr lang="fr-FR" dirty="0"/>
          </a:p>
        </p:txBody>
      </p:sp>
      <p:sp>
        <p:nvSpPr>
          <p:cNvPr id="3" name="ZoneTexte 2"/>
          <p:cNvSpPr txBox="1"/>
          <p:nvPr/>
        </p:nvSpPr>
        <p:spPr>
          <a:xfrm>
            <a:off x="2116898" y="1327759"/>
            <a:ext cx="6663847" cy="400110"/>
          </a:xfrm>
          <a:prstGeom prst="rect">
            <a:avLst/>
          </a:prstGeom>
          <a:noFill/>
        </p:spPr>
        <p:txBody>
          <a:bodyPr wrap="square" rtlCol="0">
            <a:spAutoFit/>
          </a:bodyPr>
          <a:lstStyle/>
          <a:p>
            <a:r>
              <a:rPr lang="fr-FR" dirty="0" smtClean="0">
                <a:solidFill>
                  <a:srgbClr val="FF0000"/>
                </a:solidFill>
              </a:rPr>
              <a:t>Les variables importantes pour promouvoir l’innovation</a:t>
            </a:r>
            <a:endParaRPr lang="fr-FR" dirty="0">
              <a:solidFill>
                <a:srgbClr val="FF0000"/>
              </a:solidFill>
            </a:endParaRPr>
          </a:p>
        </p:txBody>
      </p:sp>
      <p:sp>
        <p:nvSpPr>
          <p:cNvPr id="4" name="ZoneTexte 3"/>
          <p:cNvSpPr txBox="1"/>
          <p:nvPr/>
        </p:nvSpPr>
        <p:spPr>
          <a:xfrm>
            <a:off x="1841326" y="1891430"/>
            <a:ext cx="7302674" cy="338554"/>
          </a:xfrm>
          <a:prstGeom prst="rect">
            <a:avLst/>
          </a:prstGeom>
          <a:noFill/>
        </p:spPr>
        <p:txBody>
          <a:bodyPr wrap="square" rtlCol="0">
            <a:spAutoFit/>
          </a:bodyPr>
          <a:lstStyle/>
          <a:p>
            <a:r>
              <a:rPr lang="fr-FR" sz="1600" dirty="0" smtClean="0"/>
              <a:t>Trois types de variables structurelles aident à promouvoir l’innovation:</a:t>
            </a:r>
            <a:endParaRPr lang="fr-FR" sz="1600" dirty="0"/>
          </a:p>
        </p:txBody>
      </p:sp>
      <p:sp>
        <p:nvSpPr>
          <p:cNvPr id="9" name="ZoneTexte 8"/>
          <p:cNvSpPr txBox="1"/>
          <p:nvPr/>
        </p:nvSpPr>
        <p:spPr>
          <a:xfrm>
            <a:off x="4471793" y="2655519"/>
            <a:ext cx="4672207" cy="830997"/>
          </a:xfrm>
          <a:prstGeom prst="rect">
            <a:avLst/>
          </a:prstGeom>
          <a:noFill/>
        </p:spPr>
        <p:txBody>
          <a:bodyPr wrap="square" rtlCol="0">
            <a:spAutoFit/>
          </a:bodyPr>
          <a:lstStyle/>
          <a:p>
            <a:pPr>
              <a:buFont typeface="Wingdings" pitchFamily="2" charset="2"/>
              <a:buChar char="§"/>
            </a:pPr>
            <a:r>
              <a:rPr lang="fr-FR" sz="1600" dirty="0" smtClean="0"/>
              <a:t>Les structures organisationnelles doivent être souples et peu formelles pour faciliter la communication rapide entre les membres.</a:t>
            </a:r>
            <a:endParaRPr lang="fr-FR" sz="1600" dirty="0"/>
          </a:p>
        </p:txBody>
      </p:sp>
      <p:sp>
        <p:nvSpPr>
          <p:cNvPr id="6" name="ZoneTexte 5"/>
          <p:cNvSpPr txBox="1"/>
          <p:nvPr/>
        </p:nvSpPr>
        <p:spPr>
          <a:xfrm>
            <a:off x="1778695" y="3895595"/>
            <a:ext cx="2931091" cy="707886"/>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Les structures organisationnelles</a:t>
            </a:r>
            <a:endParaRPr lang="fr-FR" dirty="0">
              <a:solidFill>
                <a:srgbClr val="FF0000"/>
              </a:solidFill>
            </a:endParaRPr>
          </a:p>
        </p:txBody>
      </p:sp>
      <p:sp>
        <p:nvSpPr>
          <p:cNvPr id="7" name="ZoneTexte 6"/>
          <p:cNvSpPr txBox="1"/>
          <p:nvPr/>
        </p:nvSpPr>
        <p:spPr>
          <a:xfrm>
            <a:off x="4434215" y="3832964"/>
            <a:ext cx="4471790" cy="1323439"/>
          </a:xfrm>
          <a:prstGeom prst="rect">
            <a:avLst/>
          </a:prstGeom>
          <a:noFill/>
        </p:spPr>
        <p:txBody>
          <a:bodyPr wrap="square" rtlCol="0">
            <a:spAutoFit/>
          </a:bodyPr>
          <a:lstStyle/>
          <a:p>
            <a:pPr>
              <a:buFont typeface="Wingdings" pitchFamily="2" charset="2"/>
              <a:buChar char="§"/>
            </a:pPr>
            <a:r>
              <a:rPr lang="fr-FR" sz="1600" dirty="0" smtClean="0"/>
              <a:t>L’organisation doit disposer  de ressources suffisantes pour permettre aux employés de se procurer le matériel nécessaire pour effectuer leur travail (les employés peuvent commettre des erreurs sans craindre d’être punis).</a:t>
            </a:r>
            <a:endParaRPr lang="fr-FR" sz="1600" dirty="0"/>
          </a:p>
        </p:txBody>
      </p:sp>
      <p:sp>
        <p:nvSpPr>
          <p:cNvPr id="8" name="ZoneTexte 7"/>
          <p:cNvSpPr txBox="1"/>
          <p:nvPr/>
        </p:nvSpPr>
        <p:spPr>
          <a:xfrm>
            <a:off x="4559475" y="5586608"/>
            <a:ext cx="3845489" cy="830997"/>
          </a:xfrm>
          <a:prstGeom prst="rect">
            <a:avLst/>
          </a:prstGeom>
          <a:noFill/>
        </p:spPr>
        <p:txBody>
          <a:bodyPr wrap="square" rtlCol="0">
            <a:spAutoFit/>
          </a:bodyPr>
          <a:lstStyle/>
          <a:p>
            <a:pPr>
              <a:buFont typeface="Wingdings" pitchFamily="2" charset="2"/>
              <a:buChar char="§"/>
            </a:pPr>
            <a:r>
              <a:rPr lang="fr-FR" sz="1600" dirty="0" smtClean="0"/>
              <a:t>Un réseau de communication efficace à tous les niveaux  afin d’être collé aux besoins des clients.</a:t>
            </a:r>
            <a:endParaRPr lang="fr-FR" sz="1600" dirty="0"/>
          </a:p>
        </p:txBody>
      </p:sp>
      <p:sp>
        <p:nvSpPr>
          <p:cNvPr id="10" name="Accolade ouvrante 9"/>
          <p:cNvSpPr/>
          <p:nvPr/>
        </p:nvSpPr>
        <p:spPr bwMode="auto">
          <a:xfrm>
            <a:off x="3895595" y="2492679"/>
            <a:ext cx="876821" cy="4158642"/>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Flèche vers la droite 6"/>
          <p:cNvSpPr/>
          <p:nvPr/>
        </p:nvSpPr>
        <p:spPr bwMode="auto">
          <a:xfrm>
            <a:off x="613775" y="5786577"/>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4"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changement et l’innovation</a:t>
            </a:r>
            <a:endParaRPr lang="fr-FR" dirty="0"/>
          </a:p>
        </p:txBody>
      </p:sp>
      <p:sp>
        <p:nvSpPr>
          <p:cNvPr id="3" name="ZoneTexte 2"/>
          <p:cNvSpPr txBox="1"/>
          <p:nvPr/>
        </p:nvSpPr>
        <p:spPr>
          <a:xfrm>
            <a:off x="1929007" y="1277655"/>
            <a:ext cx="6663847" cy="400110"/>
          </a:xfrm>
          <a:prstGeom prst="rect">
            <a:avLst/>
          </a:prstGeom>
          <a:noFill/>
        </p:spPr>
        <p:txBody>
          <a:bodyPr wrap="square" rtlCol="0">
            <a:spAutoFit/>
          </a:bodyPr>
          <a:lstStyle/>
          <a:p>
            <a:r>
              <a:rPr lang="fr-FR" dirty="0" smtClean="0">
                <a:solidFill>
                  <a:srgbClr val="FF0000"/>
                </a:solidFill>
              </a:rPr>
              <a:t>Les variables importantes pour promouvoir l’innovation</a:t>
            </a:r>
            <a:endParaRPr lang="fr-FR" dirty="0">
              <a:solidFill>
                <a:srgbClr val="FF0000"/>
              </a:solidFill>
            </a:endParaRPr>
          </a:p>
        </p:txBody>
      </p:sp>
      <p:sp>
        <p:nvSpPr>
          <p:cNvPr id="9" name="ZoneTexte 8"/>
          <p:cNvSpPr txBox="1"/>
          <p:nvPr/>
        </p:nvSpPr>
        <p:spPr>
          <a:xfrm>
            <a:off x="5348614" y="2855935"/>
            <a:ext cx="3269294" cy="1077218"/>
          </a:xfrm>
          <a:prstGeom prst="rect">
            <a:avLst/>
          </a:prstGeom>
          <a:noFill/>
        </p:spPr>
        <p:txBody>
          <a:bodyPr wrap="square" rtlCol="0">
            <a:spAutoFit/>
          </a:bodyPr>
          <a:lstStyle/>
          <a:p>
            <a:pPr>
              <a:buFont typeface="Wingdings" pitchFamily="2" charset="2"/>
              <a:buChar char="§"/>
            </a:pPr>
            <a:r>
              <a:rPr lang="fr-FR" sz="1600" dirty="0" smtClean="0"/>
              <a:t>Encourager les  employés à prendre des risques, soutenir la recherche, célébrer les succès et même les erreurs.</a:t>
            </a:r>
            <a:endParaRPr lang="fr-FR" sz="1600" dirty="0"/>
          </a:p>
        </p:txBody>
      </p:sp>
      <p:sp>
        <p:nvSpPr>
          <p:cNvPr id="6" name="ZoneTexte 5"/>
          <p:cNvSpPr txBox="1"/>
          <p:nvPr/>
        </p:nvSpPr>
        <p:spPr>
          <a:xfrm>
            <a:off x="1753644" y="4283901"/>
            <a:ext cx="3269293"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Les variables culturelles</a:t>
            </a:r>
            <a:endParaRPr lang="fr-FR" dirty="0">
              <a:solidFill>
                <a:srgbClr val="FF0000"/>
              </a:solidFill>
            </a:endParaRPr>
          </a:p>
        </p:txBody>
      </p:sp>
      <p:sp>
        <p:nvSpPr>
          <p:cNvPr id="10" name="ZoneTexte 9"/>
          <p:cNvSpPr txBox="1"/>
          <p:nvPr/>
        </p:nvSpPr>
        <p:spPr>
          <a:xfrm>
            <a:off x="5285983" y="4609578"/>
            <a:ext cx="3858017" cy="584775"/>
          </a:xfrm>
          <a:prstGeom prst="rect">
            <a:avLst/>
          </a:prstGeom>
          <a:noFill/>
        </p:spPr>
        <p:txBody>
          <a:bodyPr wrap="square" rtlCol="0">
            <a:spAutoFit/>
          </a:bodyPr>
          <a:lstStyle/>
          <a:p>
            <a:pPr>
              <a:buFont typeface="Wingdings" pitchFamily="2" charset="2"/>
              <a:buChar char="§"/>
            </a:pPr>
            <a:r>
              <a:rPr lang="fr-FR" sz="1600" dirty="0" smtClean="0"/>
              <a:t>Exercer un contrôle limité (absence de règles, de procédures, de politiques).</a:t>
            </a:r>
            <a:endParaRPr lang="fr-FR" sz="1600" dirty="0"/>
          </a:p>
        </p:txBody>
      </p:sp>
      <p:sp>
        <p:nvSpPr>
          <p:cNvPr id="11" name="ZoneTexte 10"/>
          <p:cNvSpPr txBox="1"/>
          <p:nvPr/>
        </p:nvSpPr>
        <p:spPr>
          <a:xfrm>
            <a:off x="5273457" y="5962390"/>
            <a:ext cx="3870543" cy="584775"/>
          </a:xfrm>
          <a:prstGeom prst="rect">
            <a:avLst/>
          </a:prstGeom>
          <a:noFill/>
        </p:spPr>
        <p:txBody>
          <a:bodyPr wrap="square" rtlCol="0">
            <a:spAutoFit/>
          </a:bodyPr>
          <a:lstStyle/>
          <a:p>
            <a:pPr>
              <a:buFont typeface="Wingdings" pitchFamily="2" charset="2"/>
              <a:buChar char="§"/>
            </a:pPr>
            <a:r>
              <a:rPr lang="fr-FR" sz="1600" dirty="0" smtClean="0"/>
              <a:t>Mettre l’accent sur le résultat plutôt que sur les moyens.</a:t>
            </a:r>
            <a:endParaRPr lang="fr-FR" sz="1600" dirty="0"/>
          </a:p>
        </p:txBody>
      </p:sp>
      <p:sp>
        <p:nvSpPr>
          <p:cNvPr id="8" name="Accolade ouvrante 7"/>
          <p:cNvSpPr/>
          <p:nvPr/>
        </p:nvSpPr>
        <p:spPr bwMode="auto">
          <a:xfrm>
            <a:off x="4546949" y="2530257"/>
            <a:ext cx="876821" cy="4158642"/>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Flèche vers la droite 6"/>
          <p:cNvSpPr/>
          <p:nvPr/>
        </p:nvSpPr>
        <p:spPr bwMode="auto">
          <a:xfrm>
            <a:off x="864296" y="581162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changement et l’innovation</a:t>
            </a:r>
            <a:endParaRPr lang="fr-FR" dirty="0"/>
          </a:p>
        </p:txBody>
      </p:sp>
      <p:sp>
        <p:nvSpPr>
          <p:cNvPr id="3" name="ZoneTexte 2"/>
          <p:cNvSpPr txBox="1"/>
          <p:nvPr/>
        </p:nvSpPr>
        <p:spPr>
          <a:xfrm>
            <a:off x="1705628" y="2908132"/>
            <a:ext cx="327973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Les variables humaines</a:t>
            </a:r>
            <a:endParaRPr lang="fr-FR" dirty="0">
              <a:solidFill>
                <a:srgbClr val="FF0000"/>
              </a:solidFill>
            </a:endParaRPr>
          </a:p>
        </p:txBody>
      </p:sp>
      <p:sp>
        <p:nvSpPr>
          <p:cNvPr id="4" name="ZoneTexte 3"/>
          <p:cNvSpPr txBox="1"/>
          <p:nvPr/>
        </p:nvSpPr>
        <p:spPr>
          <a:xfrm>
            <a:off x="5285984" y="2304794"/>
            <a:ext cx="3858016" cy="830997"/>
          </a:xfrm>
          <a:prstGeom prst="rect">
            <a:avLst/>
          </a:prstGeom>
          <a:noFill/>
        </p:spPr>
        <p:txBody>
          <a:bodyPr wrap="square" rtlCol="0">
            <a:spAutoFit/>
          </a:bodyPr>
          <a:lstStyle/>
          <a:p>
            <a:pPr>
              <a:buFont typeface="Wingdings" pitchFamily="2" charset="2"/>
              <a:buChar char="§"/>
            </a:pPr>
            <a:r>
              <a:rPr lang="fr-FR" sz="1600" dirty="0" smtClean="0"/>
              <a:t>Investir beaucoup d’argent et de temps dans la formation et le développement des employés.</a:t>
            </a:r>
            <a:endParaRPr lang="fr-FR" sz="1600" dirty="0"/>
          </a:p>
        </p:txBody>
      </p:sp>
      <p:sp>
        <p:nvSpPr>
          <p:cNvPr id="5" name="ZoneTexte 4"/>
          <p:cNvSpPr txBox="1"/>
          <p:nvPr/>
        </p:nvSpPr>
        <p:spPr>
          <a:xfrm>
            <a:off x="5346700" y="3421698"/>
            <a:ext cx="3492499" cy="830997"/>
          </a:xfrm>
          <a:prstGeom prst="rect">
            <a:avLst/>
          </a:prstGeom>
          <a:noFill/>
        </p:spPr>
        <p:txBody>
          <a:bodyPr wrap="square" rtlCol="0">
            <a:spAutoFit/>
          </a:bodyPr>
          <a:lstStyle/>
          <a:p>
            <a:pPr>
              <a:buFont typeface="Wingdings" pitchFamily="2" charset="2"/>
              <a:buChar char="§"/>
            </a:pPr>
            <a:r>
              <a:rPr lang="fr-FR" sz="1600" dirty="0" smtClean="0"/>
              <a:t>La sécurité de l’emploi est indispensable pour encourager les employés à affronter le changement.</a:t>
            </a:r>
            <a:endParaRPr lang="fr-FR" sz="1600" dirty="0"/>
          </a:p>
        </p:txBody>
      </p:sp>
      <p:sp>
        <p:nvSpPr>
          <p:cNvPr id="6" name="ZoneTexte 5"/>
          <p:cNvSpPr txBox="1"/>
          <p:nvPr/>
        </p:nvSpPr>
        <p:spPr>
          <a:xfrm>
            <a:off x="1816274" y="4972833"/>
            <a:ext cx="6951945" cy="369332"/>
          </a:xfrm>
          <a:prstGeom prst="rect">
            <a:avLst/>
          </a:prstGeom>
          <a:noFill/>
        </p:spPr>
        <p:txBody>
          <a:bodyPr wrap="square" rtlCol="0">
            <a:spAutoFit/>
          </a:bodyPr>
          <a:lstStyle/>
          <a:p>
            <a:r>
              <a:rPr lang="fr-FR" sz="1800" dirty="0" smtClean="0">
                <a:solidFill>
                  <a:srgbClr val="FF0000"/>
                </a:solidFill>
              </a:rPr>
              <a:t>Caractéristiques des employés d’une organisation innovatrice</a:t>
            </a:r>
            <a:endParaRPr lang="fr-FR" sz="1800" dirty="0">
              <a:solidFill>
                <a:srgbClr val="FF0000"/>
              </a:solidFill>
            </a:endParaRPr>
          </a:p>
        </p:txBody>
      </p:sp>
      <p:sp>
        <p:nvSpPr>
          <p:cNvPr id="7" name="ZoneTexte 6"/>
          <p:cNvSpPr txBox="1"/>
          <p:nvPr/>
        </p:nvSpPr>
        <p:spPr>
          <a:xfrm>
            <a:off x="5774499" y="5611661"/>
            <a:ext cx="3369501" cy="338554"/>
          </a:xfrm>
          <a:prstGeom prst="rect">
            <a:avLst/>
          </a:prstGeom>
          <a:noFill/>
        </p:spPr>
        <p:txBody>
          <a:bodyPr wrap="square" rtlCol="0">
            <a:spAutoFit/>
          </a:bodyPr>
          <a:lstStyle/>
          <a:p>
            <a:pPr>
              <a:buFont typeface="Wingdings" pitchFamily="2" charset="2"/>
              <a:buChar char="§"/>
            </a:pPr>
            <a:r>
              <a:rPr lang="fr-FR" sz="1600" dirty="0" smtClean="0"/>
              <a:t>La confiance</a:t>
            </a:r>
            <a:endParaRPr lang="fr-FR" sz="1600" dirty="0"/>
          </a:p>
        </p:txBody>
      </p:sp>
      <p:sp>
        <p:nvSpPr>
          <p:cNvPr id="8" name="ZoneTexte 7"/>
          <p:cNvSpPr txBox="1"/>
          <p:nvPr/>
        </p:nvSpPr>
        <p:spPr>
          <a:xfrm>
            <a:off x="1903956" y="6237962"/>
            <a:ext cx="3645074" cy="338554"/>
          </a:xfrm>
          <a:prstGeom prst="rect">
            <a:avLst/>
          </a:prstGeom>
          <a:noFill/>
        </p:spPr>
        <p:txBody>
          <a:bodyPr wrap="square" rtlCol="0">
            <a:spAutoFit/>
          </a:bodyPr>
          <a:lstStyle/>
          <a:p>
            <a:pPr>
              <a:buFont typeface="Wingdings" pitchFamily="2" charset="2"/>
              <a:buChar char="§"/>
            </a:pPr>
            <a:r>
              <a:rPr lang="fr-FR" sz="1600" dirty="0" smtClean="0"/>
              <a:t>La persévérance</a:t>
            </a:r>
            <a:endParaRPr lang="fr-FR" sz="1600" dirty="0"/>
          </a:p>
        </p:txBody>
      </p:sp>
      <p:sp>
        <p:nvSpPr>
          <p:cNvPr id="9" name="ZoneTexte 8"/>
          <p:cNvSpPr txBox="1"/>
          <p:nvPr/>
        </p:nvSpPr>
        <p:spPr>
          <a:xfrm>
            <a:off x="5812077" y="6320104"/>
            <a:ext cx="3093929" cy="338554"/>
          </a:xfrm>
          <a:prstGeom prst="rect">
            <a:avLst/>
          </a:prstGeom>
          <a:noFill/>
        </p:spPr>
        <p:txBody>
          <a:bodyPr wrap="square" rtlCol="0">
            <a:spAutoFit/>
          </a:bodyPr>
          <a:lstStyle/>
          <a:p>
            <a:pPr>
              <a:buFont typeface="Wingdings" pitchFamily="2" charset="2"/>
              <a:buChar char="§"/>
            </a:pPr>
            <a:r>
              <a:rPr lang="fr-FR" sz="1600" dirty="0" smtClean="0"/>
              <a:t>L’énergie</a:t>
            </a:r>
            <a:endParaRPr lang="fr-FR" sz="1600" dirty="0"/>
          </a:p>
        </p:txBody>
      </p:sp>
      <p:sp>
        <p:nvSpPr>
          <p:cNvPr id="10" name="ZoneTexte 9"/>
          <p:cNvSpPr txBox="1"/>
          <p:nvPr/>
        </p:nvSpPr>
        <p:spPr>
          <a:xfrm>
            <a:off x="1853852" y="5498926"/>
            <a:ext cx="3356976" cy="338554"/>
          </a:xfrm>
          <a:prstGeom prst="rect">
            <a:avLst/>
          </a:prstGeom>
          <a:noFill/>
        </p:spPr>
        <p:txBody>
          <a:bodyPr wrap="square" rtlCol="0">
            <a:spAutoFit/>
          </a:bodyPr>
          <a:lstStyle/>
          <a:p>
            <a:pPr>
              <a:buFont typeface="Wingdings" pitchFamily="2" charset="2"/>
              <a:buChar char="§"/>
            </a:pPr>
            <a:r>
              <a:rPr lang="fr-FR" sz="1600" dirty="0" smtClean="0"/>
              <a:t>L’aptitude à prendre des risques</a:t>
            </a:r>
            <a:endParaRPr lang="fr-FR" sz="1600" dirty="0"/>
          </a:p>
        </p:txBody>
      </p:sp>
      <p:sp>
        <p:nvSpPr>
          <p:cNvPr id="11" name="Accolade ouvrante 10"/>
          <p:cNvSpPr/>
          <p:nvPr/>
        </p:nvSpPr>
        <p:spPr bwMode="auto">
          <a:xfrm>
            <a:off x="4684736" y="1991638"/>
            <a:ext cx="926923" cy="2630466"/>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ZoneTexte 11"/>
          <p:cNvSpPr txBox="1"/>
          <p:nvPr/>
        </p:nvSpPr>
        <p:spPr>
          <a:xfrm>
            <a:off x="1929007" y="1277655"/>
            <a:ext cx="6663847" cy="400110"/>
          </a:xfrm>
          <a:prstGeom prst="rect">
            <a:avLst/>
          </a:prstGeom>
          <a:noFill/>
        </p:spPr>
        <p:txBody>
          <a:bodyPr wrap="square" rtlCol="0">
            <a:spAutoFit/>
          </a:bodyPr>
          <a:lstStyle/>
          <a:p>
            <a:r>
              <a:rPr lang="fr-FR" dirty="0" smtClean="0">
                <a:solidFill>
                  <a:srgbClr val="FF0000"/>
                </a:solidFill>
              </a:rPr>
              <a:t>Les variables importantes pour promouvoir l’innovation</a:t>
            </a:r>
            <a:endParaRPr lang="fr-FR" dirty="0">
              <a:solidFill>
                <a:srgbClr val="FF0000"/>
              </a:solidFill>
            </a:endParaRPr>
          </a:p>
        </p:txBody>
      </p:sp>
      <p:sp>
        <p:nvSpPr>
          <p:cNvPr id="13" name="Flèche vers la droite 6"/>
          <p:cNvSpPr/>
          <p:nvPr/>
        </p:nvSpPr>
        <p:spPr bwMode="auto">
          <a:xfrm>
            <a:off x="839244" y="583668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vers la droite 6"/>
          <p:cNvSpPr/>
          <p:nvPr/>
        </p:nvSpPr>
        <p:spPr bwMode="auto">
          <a:xfrm>
            <a:off x="400833" y="171561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410" name="Titre 4"/>
          <p:cNvSpPr>
            <a:spLocks noGrp="1"/>
          </p:cNvSpPr>
          <p:nvPr>
            <p:ph type="title"/>
          </p:nvPr>
        </p:nvSpPr>
        <p:spPr>
          <a:xfrm>
            <a:off x="123826" y="0"/>
            <a:ext cx="9020174" cy="968375"/>
          </a:xfrm>
        </p:spPr>
        <p:txBody>
          <a:bodyPr/>
          <a:lstStyle/>
          <a:p>
            <a:pPr eaLnBrk="1" hangingPunct="1"/>
            <a:r>
              <a:rPr lang="fr-FR" dirty="0" smtClean="0">
                <a:latin typeface="Arial" charset="0"/>
                <a:cs typeface="Arial" charset="0"/>
              </a:rPr>
              <a:t>Le changement organisationnel</a:t>
            </a:r>
            <a:br>
              <a:rPr lang="fr-FR" dirty="0" smtClean="0">
                <a:latin typeface="Arial" charset="0"/>
                <a:cs typeface="Arial" charset="0"/>
              </a:rPr>
            </a:br>
            <a:endParaRPr lang="fr-FR" dirty="0">
              <a:latin typeface="Arial Narrow" charset="0"/>
              <a:cs typeface="Tahoma" charset="0"/>
            </a:endParaRPr>
          </a:p>
        </p:txBody>
      </p:sp>
      <p:sp>
        <p:nvSpPr>
          <p:cNvPr id="2"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
        <p:nvSpPr>
          <p:cNvPr id="18" name="ZoneTexte 17"/>
          <p:cNvSpPr txBox="1"/>
          <p:nvPr/>
        </p:nvSpPr>
        <p:spPr>
          <a:xfrm>
            <a:off x="2179528" y="1440493"/>
            <a:ext cx="5962389" cy="400110"/>
          </a:xfrm>
          <a:prstGeom prst="rect">
            <a:avLst/>
          </a:prstGeom>
          <a:noFill/>
        </p:spPr>
        <p:txBody>
          <a:bodyPr wrap="square" rtlCol="0">
            <a:spAutoFit/>
          </a:bodyPr>
          <a:lstStyle/>
          <a:p>
            <a:endParaRPr lang="fr-FR" dirty="0"/>
          </a:p>
        </p:txBody>
      </p:sp>
      <p:sp>
        <p:nvSpPr>
          <p:cNvPr id="13" name="ZoneTexte 12"/>
          <p:cNvSpPr txBox="1"/>
          <p:nvPr/>
        </p:nvSpPr>
        <p:spPr>
          <a:xfrm>
            <a:off x="1991638" y="3344449"/>
            <a:ext cx="3344448" cy="338554"/>
          </a:xfrm>
          <a:prstGeom prst="rect">
            <a:avLst/>
          </a:prstGeom>
          <a:noFill/>
        </p:spPr>
        <p:txBody>
          <a:bodyPr wrap="square" rtlCol="0">
            <a:spAutoFit/>
          </a:bodyPr>
          <a:lstStyle/>
          <a:p>
            <a:pPr>
              <a:buFont typeface="Wingdings" pitchFamily="2" charset="2"/>
              <a:buChar char="q"/>
            </a:pPr>
            <a:r>
              <a:rPr lang="fr-FR" sz="1600" b="1" dirty="0" smtClean="0">
                <a:solidFill>
                  <a:srgbClr val="FF0000"/>
                </a:solidFill>
              </a:rPr>
              <a:t>Le changement planifié</a:t>
            </a:r>
            <a:endParaRPr lang="fr-FR" sz="1600" b="1" dirty="0">
              <a:solidFill>
                <a:srgbClr val="FF0000"/>
              </a:solidFill>
            </a:endParaRPr>
          </a:p>
        </p:txBody>
      </p:sp>
      <p:sp>
        <p:nvSpPr>
          <p:cNvPr id="14" name="ZoneTexte 13"/>
          <p:cNvSpPr txBox="1"/>
          <p:nvPr/>
        </p:nvSpPr>
        <p:spPr>
          <a:xfrm>
            <a:off x="1866378" y="3795386"/>
            <a:ext cx="6263013" cy="830997"/>
          </a:xfrm>
          <a:prstGeom prst="rect">
            <a:avLst/>
          </a:prstGeom>
          <a:noFill/>
        </p:spPr>
        <p:txBody>
          <a:bodyPr wrap="square" rtlCol="0">
            <a:spAutoFit/>
          </a:bodyPr>
          <a:lstStyle/>
          <a:p>
            <a:r>
              <a:rPr lang="fr-FR" sz="1600" dirty="0" smtClean="0"/>
              <a:t> La mise en place d’une nouvelle disposition institutionnelle qui a été planifiée en ce qui a trait à la stratégie, à la technologie, aux ressources humaines ou à la structure organisationnelle.</a:t>
            </a:r>
            <a:endParaRPr lang="fr-FR" sz="1600" dirty="0"/>
          </a:p>
        </p:txBody>
      </p:sp>
      <p:sp>
        <p:nvSpPr>
          <p:cNvPr id="15" name="ZoneTexte 14"/>
          <p:cNvSpPr txBox="1"/>
          <p:nvPr/>
        </p:nvSpPr>
        <p:spPr>
          <a:xfrm>
            <a:off x="1816276" y="5047989"/>
            <a:ext cx="5235879" cy="338554"/>
          </a:xfrm>
          <a:prstGeom prst="rect">
            <a:avLst/>
          </a:prstGeom>
          <a:noFill/>
        </p:spPr>
        <p:txBody>
          <a:bodyPr wrap="square" rtlCol="0">
            <a:spAutoFit/>
          </a:bodyPr>
          <a:lstStyle/>
          <a:p>
            <a:pPr>
              <a:buFont typeface="Wingdings" pitchFamily="2" charset="2"/>
              <a:buChar char="q"/>
            </a:pPr>
            <a:r>
              <a:rPr lang="fr-FR" sz="1600" b="1" dirty="0" smtClean="0">
                <a:solidFill>
                  <a:srgbClr val="FF0000"/>
                </a:solidFill>
              </a:rPr>
              <a:t>Le changement prescrit</a:t>
            </a:r>
            <a:endParaRPr lang="fr-FR" sz="1600" b="1" dirty="0">
              <a:solidFill>
                <a:srgbClr val="FF0000"/>
              </a:solidFill>
            </a:endParaRPr>
          </a:p>
        </p:txBody>
      </p:sp>
      <p:sp>
        <p:nvSpPr>
          <p:cNvPr id="20" name="ZoneTexte 19"/>
          <p:cNvSpPr txBox="1"/>
          <p:nvPr/>
        </p:nvSpPr>
        <p:spPr>
          <a:xfrm>
            <a:off x="1891430" y="5536504"/>
            <a:ext cx="7252569" cy="584775"/>
          </a:xfrm>
          <a:prstGeom prst="rect">
            <a:avLst/>
          </a:prstGeom>
          <a:noFill/>
        </p:spPr>
        <p:txBody>
          <a:bodyPr wrap="square" rtlCol="0">
            <a:spAutoFit/>
          </a:bodyPr>
          <a:lstStyle/>
          <a:p>
            <a:r>
              <a:rPr lang="fr-FR" sz="1600" dirty="0" smtClean="0"/>
              <a:t>Nouvelle disposition institutionnelle mise en place en raison de modifications des lois ou de règlements auxquels il faut se conformer. </a:t>
            </a:r>
            <a:endParaRPr lang="fr-FR" sz="1600" dirty="0"/>
          </a:p>
        </p:txBody>
      </p:sp>
      <p:sp>
        <p:nvSpPr>
          <p:cNvPr id="17" name="ZoneTexte 16"/>
          <p:cNvSpPr txBox="1"/>
          <p:nvPr/>
        </p:nvSpPr>
        <p:spPr>
          <a:xfrm>
            <a:off x="2279736" y="1653436"/>
            <a:ext cx="6638795" cy="830997"/>
          </a:xfrm>
          <a:prstGeom prst="rect">
            <a:avLst/>
          </a:prstGeom>
          <a:noFill/>
        </p:spPr>
        <p:txBody>
          <a:bodyPr wrap="square" rtlCol="0">
            <a:spAutoFit/>
          </a:bodyPr>
          <a:lstStyle/>
          <a:p>
            <a:r>
              <a:rPr lang="fr-FR" sz="1600" dirty="0" smtClean="0"/>
              <a:t>Un changement organisationnel est une évolution de l’état présent d’une organisation vers un état souhaité dans le but d’accroître son efficacité et son efficience.</a:t>
            </a:r>
            <a:endParaRPr lang="fr-FR" sz="1600" dirty="0"/>
          </a:p>
        </p:txBody>
      </p:sp>
      <p:sp>
        <p:nvSpPr>
          <p:cNvPr id="19" name="ZoneTexte 18"/>
          <p:cNvSpPr txBox="1"/>
          <p:nvPr/>
        </p:nvSpPr>
        <p:spPr>
          <a:xfrm>
            <a:off x="2104373" y="2880986"/>
            <a:ext cx="3845490" cy="338554"/>
          </a:xfrm>
          <a:prstGeom prst="rect">
            <a:avLst/>
          </a:prstGeom>
          <a:noFill/>
        </p:spPr>
        <p:txBody>
          <a:bodyPr wrap="square" rtlCol="0">
            <a:spAutoFit/>
          </a:bodyPr>
          <a:lstStyle/>
          <a:p>
            <a:r>
              <a:rPr lang="fr-FR" sz="1600" dirty="0" smtClean="0"/>
              <a:t>On distingue:</a:t>
            </a:r>
            <a:endParaRPr lang="fr-FR" sz="16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Les types de changements organisationnels influant sur les processus de gestion</a:t>
            </a:r>
            <a:endParaRPr lang="fr-FR" dirty="0"/>
          </a:p>
        </p:txBody>
      </p:sp>
      <p:sp>
        <p:nvSpPr>
          <p:cNvPr id="15" name="Flèche vers la droite 6"/>
          <p:cNvSpPr/>
          <p:nvPr/>
        </p:nvSpPr>
        <p:spPr bwMode="auto">
          <a:xfrm>
            <a:off x="300625" y="2141505"/>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17" name="Image 16" descr="figure_07-03.jpg"/>
          <p:cNvPicPr>
            <a:picLocks noChangeAspect="1"/>
          </p:cNvPicPr>
          <p:nvPr/>
        </p:nvPicPr>
        <p:blipFill>
          <a:blip r:embed="rId2" cstate="print"/>
          <a:stretch>
            <a:fillRect/>
          </a:stretch>
        </p:blipFill>
        <p:spPr>
          <a:xfrm>
            <a:off x="1855091" y="2167003"/>
            <a:ext cx="6889626" cy="3331924"/>
          </a:xfrm>
          <a:prstGeom prst="rect">
            <a:avLst/>
          </a:prstGeom>
        </p:spPr>
      </p:pic>
      <p:sp>
        <p:nvSpPr>
          <p:cNvPr id="7"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La gestion du changement organisationnel </a:t>
            </a:r>
            <a:endParaRPr lang="fr-FR" dirty="0"/>
          </a:p>
        </p:txBody>
      </p:sp>
      <p:sp>
        <p:nvSpPr>
          <p:cNvPr id="3" name="ZoneTexte 2"/>
          <p:cNvSpPr txBox="1"/>
          <p:nvPr/>
        </p:nvSpPr>
        <p:spPr>
          <a:xfrm>
            <a:off x="1753643" y="1252603"/>
            <a:ext cx="4597053" cy="1077218"/>
          </a:xfrm>
          <a:prstGeom prst="rect">
            <a:avLst/>
          </a:prstGeom>
          <a:noFill/>
        </p:spPr>
        <p:txBody>
          <a:bodyPr wrap="square" rtlCol="0">
            <a:spAutoFit/>
          </a:bodyPr>
          <a:lstStyle/>
          <a:p>
            <a:r>
              <a:rPr lang="fr-FR" sz="1600" dirty="0" smtClean="0"/>
              <a:t>Représente les stratégies utilisées par les gestionnaires pour adapter, le plus efficacement et rapidement possible leur organisation aux changements.</a:t>
            </a:r>
            <a:endParaRPr lang="fr-FR" sz="1600" dirty="0"/>
          </a:p>
        </p:txBody>
      </p:sp>
      <p:pic>
        <p:nvPicPr>
          <p:cNvPr id="4098" name="Picture 2"/>
          <p:cNvPicPr>
            <a:picLocks noChangeAspect="1" noChangeArrowheads="1"/>
          </p:cNvPicPr>
          <p:nvPr/>
        </p:nvPicPr>
        <p:blipFill>
          <a:blip r:embed="rId2" cstate="print"/>
          <a:srcRect l="22479" t="30498" r="40986" b="17671"/>
          <a:stretch>
            <a:fillRect/>
          </a:stretch>
        </p:blipFill>
        <p:spPr bwMode="auto">
          <a:xfrm>
            <a:off x="6450904" y="1415441"/>
            <a:ext cx="2516712" cy="2008346"/>
          </a:xfrm>
          <a:prstGeom prst="rect">
            <a:avLst/>
          </a:prstGeom>
          <a:noFill/>
          <a:ln w="9525">
            <a:noFill/>
            <a:miter lim="800000"/>
            <a:headEnd/>
            <a:tailEnd/>
          </a:ln>
        </p:spPr>
      </p:pic>
      <p:sp>
        <p:nvSpPr>
          <p:cNvPr id="11" name="Flèche vers la droite 6"/>
          <p:cNvSpPr/>
          <p:nvPr/>
        </p:nvSpPr>
        <p:spPr bwMode="auto">
          <a:xfrm>
            <a:off x="325678" y="276780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13" name="Image 12" descr="figure_07-04.jpg"/>
          <p:cNvPicPr>
            <a:picLocks noChangeAspect="1"/>
          </p:cNvPicPr>
          <p:nvPr/>
        </p:nvPicPr>
        <p:blipFill>
          <a:blip r:embed="rId3" cstate="print"/>
          <a:stretch>
            <a:fillRect/>
          </a:stretch>
        </p:blipFill>
        <p:spPr>
          <a:xfrm>
            <a:off x="1705554" y="4233798"/>
            <a:ext cx="7682714" cy="2120948"/>
          </a:xfrm>
          <a:prstGeom prst="rect">
            <a:avLst/>
          </a:prstGeom>
        </p:spPr>
      </p:pic>
      <p:sp>
        <p:nvSpPr>
          <p:cNvPr id="14" name="ZoneTexte 13"/>
          <p:cNvSpPr txBox="1"/>
          <p:nvPr/>
        </p:nvSpPr>
        <p:spPr>
          <a:xfrm>
            <a:off x="2041742" y="3682652"/>
            <a:ext cx="6889315" cy="338554"/>
          </a:xfrm>
          <a:prstGeom prst="rect">
            <a:avLst/>
          </a:prstGeom>
          <a:noFill/>
        </p:spPr>
        <p:txBody>
          <a:bodyPr wrap="square" rtlCol="0">
            <a:spAutoFit/>
          </a:bodyPr>
          <a:lstStyle/>
          <a:p>
            <a:r>
              <a:rPr lang="fr-FR" sz="1600" dirty="0" smtClean="0"/>
              <a:t>La gestion du changement organisation peut se faire en quatre étapes.</a:t>
            </a:r>
            <a:endParaRPr lang="fr-FR" sz="1600" dirty="0"/>
          </a:p>
        </p:txBody>
      </p:sp>
      <p:sp>
        <p:nvSpPr>
          <p:cNvPr id="10"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L’évaluation du besoin de changement</a:t>
            </a:r>
            <a:endParaRPr lang="fr-FR" dirty="0"/>
          </a:p>
        </p:txBody>
      </p:sp>
      <p:sp>
        <p:nvSpPr>
          <p:cNvPr id="14" name="Flèche vers la droite 6"/>
          <p:cNvSpPr/>
          <p:nvPr/>
        </p:nvSpPr>
        <p:spPr bwMode="auto">
          <a:xfrm>
            <a:off x="225469" y="2918118"/>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ZoneTexte 15"/>
          <p:cNvSpPr txBox="1"/>
          <p:nvPr/>
        </p:nvSpPr>
        <p:spPr>
          <a:xfrm>
            <a:off x="2004164" y="1164921"/>
            <a:ext cx="6413326" cy="369332"/>
          </a:xfrm>
          <a:prstGeom prst="rect">
            <a:avLst/>
          </a:prstGeom>
          <a:noFill/>
        </p:spPr>
        <p:txBody>
          <a:bodyPr wrap="square" rtlCol="0">
            <a:spAutoFit/>
          </a:bodyPr>
          <a:lstStyle/>
          <a:p>
            <a:r>
              <a:rPr lang="fr-FR" sz="1800" dirty="0" smtClean="0"/>
              <a:t>Elle nécessite deux activités importantes:</a:t>
            </a:r>
            <a:endParaRPr lang="fr-FR" sz="1800" dirty="0"/>
          </a:p>
        </p:txBody>
      </p:sp>
      <p:sp>
        <p:nvSpPr>
          <p:cNvPr id="17" name="ZoneTexte 16"/>
          <p:cNvSpPr txBox="1"/>
          <p:nvPr/>
        </p:nvSpPr>
        <p:spPr>
          <a:xfrm>
            <a:off x="2004164" y="1553228"/>
            <a:ext cx="6388274"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Déceler l’existence d’un problème</a:t>
            </a:r>
            <a:endParaRPr lang="fr-FR" sz="1800" dirty="0">
              <a:solidFill>
                <a:srgbClr val="FF0000"/>
              </a:solidFill>
            </a:endParaRPr>
          </a:p>
        </p:txBody>
      </p:sp>
      <p:sp>
        <p:nvSpPr>
          <p:cNvPr id="18" name="ZoneTexte 17"/>
          <p:cNvSpPr txBox="1"/>
          <p:nvPr/>
        </p:nvSpPr>
        <p:spPr>
          <a:xfrm>
            <a:off x="1941534" y="4196218"/>
            <a:ext cx="5799550"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Déterminer la source du problème</a:t>
            </a:r>
            <a:endParaRPr lang="fr-FR" sz="1800" dirty="0">
              <a:solidFill>
                <a:srgbClr val="FF0000"/>
              </a:solidFill>
            </a:endParaRPr>
          </a:p>
        </p:txBody>
      </p:sp>
      <p:sp>
        <p:nvSpPr>
          <p:cNvPr id="19" name="ZoneTexte 18"/>
          <p:cNvSpPr txBox="1"/>
          <p:nvPr/>
        </p:nvSpPr>
        <p:spPr>
          <a:xfrm>
            <a:off x="2129426" y="3294344"/>
            <a:ext cx="5887232" cy="338554"/>
          </a:xfrm>
          <a:prstGeom prst="rect">
            <a:avLst/>
          </a:prstGeom>
          <a:noFill/>
        </p:spPr>
        <p:txBody>
          <a:bodyPr wrap="square" rtlCol="0">
            <a:spAutoFit/>
          </a:bodyPr>
          <a:lstStyle/>
          <a:p>
            <a:pPr>
              <a:buFont typeface="Wingdings" pitchFamily="2" charset="2"/>
              <a:buChar char="§"/>
            </a:pPr>
            <a:r>
              <a:rPr lang="fr-FR" sz="1600" dirty="0" smtClean="0"/>
              <a:t>Le rendement de l’entreprise baisse</a:t>
            </a:r>
            <a:endParaRPr lang="fr-FR" sz="1600" dirty="0"/>
          </a:p>
        </p:txBody>
      </p:sp>
      <p:sp>
        <p:nvSpPr>
          <p:cNvPr id="20" name="ZoneTexte 19"/>
          <p:cNvSpPr txBox="1"/>
          <p:nvPr/>
        </p:nvSpPr>
        <p:spPr>
          <a:xfrm>
            <a:off x="2192053" y="3757808"/>
            <a:ext cx="6037545" cy="338554"/>
          </a:xfrm>
          <a:prstGeom prst="rect">
            <a:avLst/>
          </a:prstGeom>
          <a:noFill/>
        </p:spPr>
        <p:txBody>
          <a:bodyPr wrap="square" rtlCol="0">
            <a:spAutoFit/>
          </a:bodyPr>
          <a:lstStyle/>
          <a:p>
            <a:pPr>
              <a:buFont typeface="Wingdings" pitchFamily="2" charset="2"/>
              <a:buChar char="§"/>
            </a:pPr>
            <a:r>
              <a:rPr lang="fr-FR" sz="1600" dirty="0" smtClean="0"/>
              <a:t>La diminution de la part de marché</a:t>
            </a:r>
            <a:endParaRPr lang="fr-FR" sz="1600" dirty="0"/>
          </a:p>
        </p:txBody>
      </p:sp>
      <p:sp>
        <p:nvSpPr>
          <p:cNvPr id="22" name="ZoneTexte 21"/>
          <p:cNvSpPr txBox="1"/>
          <p:nvPr/>
        </p:nvSpPr>
        <p:spPr>
          <a:xfrm>
            <a:off x="1816274" y="1991638"/>
            <a:ext cx="7089732" cy="584775"/>
          </a:xfrm>
          <a:prstGeom prst="rect">
            <a:avLst/>
          </a:prstGeom>
          <a:noFill/>
        </p:spPr>
        <p:txBody>
          <a:bodyPr wrap="square" rtlCol="0">
            <a:spAutoFit/>
          </a:bodyPr>
          <a:lstStyle/>
          <a:p>
            <a:r>
              <a:rPr lang="fr-FR" sz="1600" dirty="0" smtClean="0"/>
              <a:t>Un écart de rendement entre les niveaux de performance souhaités et réels indiquent la présence d’un problème</a:t>
            </a:r>
            <a:endParaRPr lang="fr-FR" sz="1600" dirty="0"/>
          </a:p>
        </p:txBody>
      </p:sp>
      <p:sp>
        <p:nvSpPr>
          <p:cNvPr id="23" name="ZoneTexte 22"/>
          <p:cNvSpPr txBox="1"/>
          <p:nvPr/>
        </p:nvSpPr>
        <p:spPr>
          <a:xfrm>
            <a:off x="2204581" y="2793304"/>
            <a:ext cx="2517731" cy="338554"/>
          </a:xfrm>
          <a:prstGeom prst="rect">
            <a:avLst/>
          </a:prstGeom>
          <a:noFill/>
        </p:spPr>
        <p:txBody>
          <a:bodyPr wrap="square" rtlCol="0">
            <a:spAutoFit/>
          </a:bodyPr>
          <a:lstStyle/>
          <a:p>
            <a:r>
              <a:rPr lang="fr-FR" sz="1600" dirty="0" smtClean="0"/>
              <a:t>Exemples</a:t>
            </a:r>
            <a:endParaRPr lang="fr-FR" sz="1600" dirty="0"/>
          </a:p>
        </p:txBody>
      </p:sp>
      <p:sp>
        <p:nvSpPr>
          <p:cNvPr id="24" name="ZoneTexte 23"/>
          <p:cNvSpPr txBox="1"/>
          <p:nvPr/>
        </p:nvSpPr>
        <p:spPr>
          <a:xfrm>
            <a:off x="1903957" y="4759890"/>
            <a:ext cx="7415408" cy="584775"/>
          </a:xfrm>
          <a:prstGeom prst="rect">
            <a:avLst/>
          </a:prstGeom>
          <a:noFill/>
        </p:spPr>
        <p:txBody>
          <a:bodyPr wrap="square" rtlCol="0">
            <a:spAutoFit/>
          </a:bodyPr>
          <a:lstStyle/>
          <a:p>
            <a:r>
              <a:rPr lang="fr-FR" sz="1600" dirty="0" smtClean="0"/>
              <a:t>En examinant les indicateurs de rendement, les gestionnaires peuvent juger de la nécessité ou non d’un changement </a:t>
            </a:r>
            <a:endParaRPr lang="fr-FR" sz="1600" dirty="0"/>
          </a:p>
        </p:txBody>
      </p:sp>
      <p:sp>
        <p:nvSpPr>
          <p:cNvPr id="25" name="ZoneTexte 24"/>
          <p:cNvSpPr txBox="1"/>
          <p:nvPr/>
        </p:nvSpPr>
        <p:spPr>
          <a:xfrm>
            <a:off x="1981201" y="5914366"/>
            <a:ext cx="5887232" cy="338554"/>
          </a:xfrm>
          <a:prstGeom prst="rect">
            <a:avLst/>
          </a:prstGeom>
          <a:noFill/>
        </p:spPr>
        <p:txBody>
          <a:bodyPr wrap="square" rtlCol="0">
            <a:spAutoFit/>
          </a:bodyPr>
          <a:lstStyle/>
          <a:p>
            <a:pPr>
              <a:buFont typeface="Wingdings" pitchFamily="2" charset="2"/>
              <a:buChar char="§"/>
            </a:pPr>
            <a:r>
              <a:rPr lang="fr-FR" sz="1600" dirty="0" smtClean="0"/>
              <a:t>L’échec des employés à respecter le budget </a:t>
            </a:r>
            <a:endParaRPr lang="fr-FR" sz="1600" dirty="0"/>
          </a:p>
        </p:txBody>
      </p:sp>
      <p:sp>
        <p:nvSpPr>
          <p:cNvPr id="26" name="ZoneTexte 25"/>
          <p:cNvSpPr txBox="1"/>
          <p:nvPr/>
        </p:nvSpPr>
        <p:spPr>
          <a:xfrm>
            <a:off x="2256772" y="5450904"/>
            <a:ext cx="2517731" cy="338554"/>
          </a:xfrm>
          <a:prstGeom prst="rect">
            <a:avLst/>
          </a:prstGeom>
          <a:noFill/>
        </p:spPr>
        <p:txBody>
          <a:bodyPr wrap="square" rtlCol="0">
            <a:spAutoFit/>
          </a:bodyPr>
          <a:lstStyle/>
          <a:p>
            <a:r>
              <a:rPr lang="fr-FR" sz="1600" dirty="0" smtClean="0"/>
              <a:t>Exemples</a:t>
            </a:r>
            <a:endParaRPr lang="fr-FR" sz="1600" dirty="0"/>
          </a:p>
        </p:txBody>
      </p:sp>
      <p:sp>
        <p:nvSpPr>
          <p:cNvPr id="27" name="ZoneTexte 26"/>
          <p:cNvSpPr txBox="1"/>
          <p:nvPr/>
        </p:nvSpPr>
        <p:spPr>
          <a:xfrm>
            <a:off x="2121075" y="6488668"/>
            <a:ext cx="5887232" cy="338554"/>
          </a:xfrm>
          <a:prstGeom prst="rect">
            <a:avLst/>
          </a:prstGeom>
          <a:noFill/>
        </p:spPr>
        <p:txBody>
          <a:bodyPr wrap="square" rtlCol="0">
            <a:spAutoFit/>
          </a:bodyPr>
          <a:lstStyle/>
          <a:p>
            <a:pPr>
              <a:buFont typeface="Wingdings" pitchFamily="2" charset="2"/>
              <a:buChar char="§"/>
            </a:pPr>
            <a:r>
              <a:rPr lang="fr-FR" sz="1600" dirty="0" smtClean="0"/>
              <a:t>Une hausse des coûts </a:t>
            </a:r>
            <a:endParaRPr lang="fr-FR" sz="1600" dirty="0"/>
          </a:p>
        </p:txBody>
      </p:sp>
      <p:sp>
        <p:nvSpPr>
          <p:cNvPr id="28" name="Espace réservé du contenu 1"/>
          <p:cNvSpPr>
            <a:spLocks noGrp="1"/>
          </p:cNvSpPr>
          <p:nvPr>
            <p:ph idx="11"/>
          </p:nvPr>
        </p:nvSpPr>
        <p:spPr>
          <a:xfrm>
            <a:off x="162839"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latin typeface="Arial" charset="0"/>
                <a:cs typeface="Arial" charset="0"/>
              </a:rPr>
              <a:t>Le choix du changement à effectuer</a:t>
            </a:r>
            <a:endParaRPr lang="fr-FR" sz="2800" dirty="0"/>
          </a:p>
        </p:txBody>
      </p:sp>
      <p:sp>
        <p:nvSpPr>
          <p:cNvPr id="14" name="Flèche vers la droite 6"/>
          <p:cNvSpPr/>
          <p:nvPr/>
        </p:nvSpPr>
        <p:spPr bwMode="auto">
          <a:xfrm>
            <a:off x="175365" y="328137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ZoneTexte 15"/>
          <p:cNvSpPr txBox="1"/>
          <p:nvPr/>
        </p:nvSpPr>
        <p:spPr>
          <a:xfrm>
            <a:off x="1903956" y="1290182"/>
            <a:ext cx="7052153"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Déterminer la position que l’entreprise devrait occuper à l’avenir</a:t>
            </a:r>
            <a:endParaRPr lang="fr-FR" sz="1800" dirty="0">
              <a:solidFill>
                <a:srgbClr val="FF0000"/>
              </a:solidFill>
            </a:endParaRPr>
          </a:p>
        </p:txBody>
      </p:sp>
      <p:sp>
        <p:nvSpPr>
          <p:cNvPr id="21" name="ZoneTexte 20"/>
          <p:cNvSpPr txBox="1"/>
          <p:nvPr/>
        </p:nvSpPr>
        <p:spPr>
          <a:xfrm>
            <a:off x="1991638" y="1929010"/>
            <a:ext cx="7741085" cy="584775"/>
          </a:xfrm>
          <a:prstGeom prst="rect">
            <a:avLst/>
          </a:prstGeom>
          <a:noFill/>
        </p:spPr>
        <p:txBody>
          <a:bodyPr wrap="square" rtlCol="0">
            <a:spAutoFit/>
          </a:bodyPr>
          <a:lstStyle/>
          <a:p>
            <a:pPr>
              <a:buFont typeface="Wingdings" pitchFamily="2" charset="2"/>
              <a:buChar char="§"/>
            </a:pPr>
            <a:r>
              <a:rPr lang="fr-FR" sz="1600" dirty="0" smtClean="0"/>
              <a:t>Le type de produits et services qu’elle devrait offrir</a:t>
            </a:r>
          </a:p>
          <a:p>
            <a:pPr>
              <a:buFont typeface="Wingdings" pitchFamily="2" charset="2"/>
              <a:buChar char="§"/>
            </a:pPr>
            <a:endParaRPr lang="fr-FR" sz="1600" dirty="0"/>
          </a:p>
        </p:txBody>
      </p:sp>
      <p:sp>
        <p:nvSpPr>
          <p:cNvPr id="28" name="ZoneTexte 27"/>
          <p:cNvSpPr txBox="1"/>
          <p:nvPr/>
        </p:nvSpPr>
        <p:spPr>
          <a:xfrm>
            <a:off x="2104373" y="2705623"/>
            <a:ext cx="6701424" cy="338554"/>
          </a:xfrm>
          <a:prstGeom prst="rect">
            <a:avLst/>
          </a:prstGeom>
          <a:noFill/>
        </p:spPr>
        <p:txBody>
          <a:bodyPr wrap="square" rtlCol="0">
            <a:spAutoFit/>
          </a:bodyPr>
          <a:lstStyle/>
          <a:p>
            <a:pPr>
              <a:buFont typeface="Wingdings" pitchFamily="2" charset="2"/>
              <a:buChar char="§"/>
            </a:pPr>
            <a:r>
              <a:rPr lang="fr-FR" sz="1600" dirty="0" smtClean="0"/>
              <a:t>La stratégie d’affaires qu’elle devrait appliquer</a:t>
            </a:r>
            <a:endParaRPr lang="fr-FR" sz="1600" dirty="0"/>
          </a:p>
        </p:txBody>
      </p:sp>
      <p:sp>
        <p:nvSpPr>
          <p:cNvPr id="29" name="ZoneTexte 28"/>
          <p:cNvSpPr txBox="1"/>
          <p:nvPr/>
        </p:nvSpPr>
        <p:spPr>
          <a:xfrm>
            <a:off x="2091847" y="3569919"/>
            <a:ext cx="6413326" cy="338554"/>
          </a:xfrm>
          <a:prstGeom prst="rect">
            <a:avLst/>
          </a:prstGeom>
          <a:noFill/>
        </p:spPr>
        <p:txBody>
          <a:bodyPr wrap="square" rtlCol="0">
            <a:spAutoFit/>
          </a:bodyPr>
          <a:lstStyle/>
          <a:p>
            <a:pPr>
              <a:buFont typeface="Wingdings" pitchFamily="2" charset="2"/>
              <a:buChar char="§"/>
            </a:pPr>
            <a:r>
              <a:rPr lang="fr-FR" sz="1600" dirty="0" smtClean="0"/>
              <a:t>Les changements à apporter à sa structure</a:t>
            </a:r>
            <a:endParaRPr lang="fr-FR" sz="1600" dirty="0"/>
          </a:p>
        </p:txBody>
      </p:sp>
      <p:sp>
        <p:nvSpPr>
          <p:cNvPr id="30" name="ZoneTexte 29"/>
          <p:cNvSpPr txBox="1"/>
          <p:nvPr/>
        </p:nvSpPr>
        <p:spPr>
          <a:xfrm>
            <a:off x="1903955" y="4208745"/>
            <a:ext cx="6901841" cy="646331"/>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Déterminer les facteurs qui peuvent empêcher l’entreprise d’atteindre la vision projetée.</a:t>
            </a:r>
            <a:endParaRPr lang="fr-FR" sz="1800" dirty="0">
              <a:solidFill>
                <a:srgbClr val="FF0000"/>
              </a:solidFill>
            </a:endParaRPr>
          </a:p>
        </p:txBody>
      </p:sp>
      <p:sp>
        <p:nvSpPr>
          <p:cNvPr id="31" name="ZoneTexte 30"/>
          <p:cNvSpPr txBox="1"/>
          <p:nvPr/>
        </p:nvSpPr>
        <p:spPr>
          <a:xfrm>
            <a:off x="2079321" y="5110619"/>
            <a:ext cx="6300591" cy="338554"/>
          </a:xfrm>
          <a:prstGeom prst="rect">
            <a:avLst/>
          </a:prstGeom>
          <a:noFill/>
        </p:spPr>
        <p:txBody>
          <a:bodyPr wrap="square" rtlCol="0">
            <a:spAutoFit/>
          </a:bodyPr>
          <a:lstStyle/>
          <a:p>
            <a:pPr>
              <a:buFont typeface="Wingdings" pitchFamily="2" charset="2"/>
              <a:buChar char="§"/>
            </a:pPr>
            <a:r>
              <a:rPr lang="fr-FR" sz="1600" dirty="0" smtClean="0"/>
              <a:t>Tensions et conflits entre les employés</a:t>
            </a:r>
            <a:endParaRPr lang="fr-FR" sz="1600" dirty="0"/>
          </a:p>
        </p:txBody>
      </p:sp>
      <p:sp>
        <p:nvSpPr>
          <p:cNvPr id="32" name="ZoneTexte 31"/>
          <p:cNvSpPr txBox="1"/>
          <p:nvPr/>
        </p:nvSpPr>
        <p:spPr>
          <a:xfrm>
            <a:off x="2267211" y="5899759"/>
            <a:ext cx="4997885" cy="338554"/>
          </a:xfrm>
          <a:prstGeom prst="rect">
            <a:avLst/>
          </a:prstGeom>
          <a:noFill/>
        </p:spPr>
        <p:txBody>
          <a:bodyPr wrap="square" rtlCol="0">
            <a:spAutoFit/>
          </a:bodyPr>
          <a:lstStyle/>
          <a:p>
            <a:pPr>
              <a:buFont typeface="Wingdings" pitchFamily="2" charset="2"/>
              <a:buChar char="§"/>
            </a:pPr>
            <a:r>
              <a:rPr lang="fr-FR" sz="1600" dirty="0" smtClean="0"/>
              <a:t>Attitude défensive des cadres</a:t>
            </a:r>
            <a:endParaRPr lang="fr-FR" sz="1600" dirty="0"/>
          </a:p>
        </p:txBody>
      </p:sp>
      <p:sp>
        <p:nvSpPr>
          <p:cNvPr id="13"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La résistance au changement</a:t>
            </a:r>
            <a:endParaRPr lang="fr-FR" dirty="0"/>
          </a:p>
        </p:txBody>
      </p:sp>
      <p:sp>
        <p:nvSpPr>
          <p:cNvPr id="4" name="ZoneTexte 3"/>
          <p:cNvSpPr txBox="1"/>
          <p:nvPr/>
        </p:nvSpPr>
        <p:spPr>
          <a:xfrm>
            <a:off x="2668043" y="1164921"/>
            <a:ext cx="5561556" cy="400110"/>
          </a:xfrm>
          <a:prstGeom prst="rect">
            <a:avLst/>
          </a:prstGeom>
          <a:noFill/>
        </p:spPr>
        <p:txBody>
          <a:bodyPr wrap="square" rtlCol="0">
            <a:spAutoFit/>
          </a:bodyPr>
          <a:lstStyle/>
          <a:p>
            <a:r>
              <a:rPr lang="fr-FR" dirty="0" smtClean="0">
                <a:solidFill>
                  <a:srgbClr val="005696"/>
                </a:solidFill>
              </a:rPr>
              <a:t>La résistance au changement</a:t>
            </a:r>
            <a:endParaRPr lang="fr-FR" dirty="0">
              <a:solidFill>
                <a:srgbClr val="005696"/>
              </a:solidFill>
            </a:endParaRPr>
          </a:p>
        </p:txBody>
      </p:sp>
      <p:sp>
        <p:nvSpPr>
          <p:cNvPr id="5" name="ZoneTexte 4"/>
          <p:cNvSpPr txBox="1"/>
          <p:nvPr/>
        </p:nvSpPr>
        <p:spPr>
          <a:xfrm>
            <a:off x="1853852" y="1766170"/>
            <a:ext cx="4421688" cy="1323439"/>
          </a:xfrm>
          <a:prstGeom prst="rect">
            <a:avLst/>
          </a:prstGeom>
          <a:noFill/>
        </p:spPr>
        <p:txBody>
          <a:bodyPr wrap="square" rtlCol="0">
            <a:spAutoFit/>
          </a:bodyPr>
          <a:lstStyle/>
          <a:p>
            <a:r>
              <a:rPr lang="fr-FR" sz="1600" dirty="0" smtClean="0"/>
              <a:t>Même si les dirigeants veulent modifier les structures  organisationnelles afin d’améliorer leur rendement et offrir un meilleur service à leurs clients, il y aura toujours des personnes qui s’opposeront.</a:t>
            </a:r>
            <a:endParaRPr lang="fr-FR" sz="1600" dirty="0"/>
          </a:p>
        </p:txBody>
      </p:sp>
      <p:sp>
        <p:nvSpPr>
          <p:cNvPr id="6" name="ZoneTexte 5"/>
          <p:cNvSpPr txBox="1"/>
          <p:nvPr/>
        </p:nvSpPr>
        <p:spPr>
          <a:xfrm>
            <a:off x="1778696" y="3908121"/>
            <a:ext cx="7365304" cy="369332"/>
          </a:xfrm>
          <a:prstGeom prst="rect">
            <a:avLst/>
          </a:prstGeom>
          <a:noFill/>
        </p:spPr>
        <p:txBody>
          <a:bodyPr wrap="square" rtlCol="0">
            <a:spAutoFit/>
          </a:bodyPr>
          <a:lstStyle/>
          <a:p>
            <a:r>
              <a:rPr lang="fr-FR" sz="1800" dirty="0" smtClean="0">
                <a:solidFill>
                  <a:srgbClr val="FF0000"/>
                </a:solidFill>
              </a:rPr>
              <a:t>Les raisons qui amènent les employés à s’opposer au changement</a:t>
            </a:r>
            <a:endParaRPr lang="fr-FR" sz="1800" dirty="0">
              <a:solidFill>
                <a:srgbClr val="FF0000"/>
              </a:solidFill>
            </a:endParaRPr>
          </a:p>
        </p:txBody>
      </p:sp>
      <p:sp>
        <p:nvSpPr>
          <p:cNvPr id="7" name="ZoneTexte 6"/>
          <p:cNvSpPr txBox="1"/>
          <p:nvPr/>
        </p:nvSpPr>
        <p:spPr>
          <a:xfrm>
            <a:off x="2029216" y="4584526"/>
            <a:ext cx="5824602"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L’incertitude</a:t>
            </a:r>
            <a:endParaRPr lang="fr-FR" dirty="0">
              <a:solidFill>
                <a:srgbClr val="FF0000"/>
              </a:solidFill>
            </a:endParaRPr>
          </a:p>
        </p:txBody>
      </p:sp>
      <p:sp>
        <p:nvSpPr>
          <p:cNvPr id="8" name="ZoneTexte 7"/>
          <p:cNvSpPr txBox="1"/>
          <p:nvPr/>
        </p:nvSpPr>
        <p:spPr>
          <a:xfrm>
            <a:off x="1753644" y="5198300"/>
            <a:ext cx="6876789" cy="338554"/>
          </a:xfrm>
          <a:prstGeom prst="rect">
            <a:avLst/>
          </a:prstGeom>
          <a:noFill/>
        </p:spPr>
        <p:txBody>
          <a:bodyPr wrap="square" rtlCol="0">
            <a:spAutoFit/>
          </a:bodyPr>
          <a:lstStyle/>
          <a:p>
            <a:r>
              <a:rPr lang="fr-FR" sz="1600" dirty="0" smtClean="0"/>
              <a:t>Quelle serait notre place au sein de la nouvelle structure?</a:t>
            </a:r>
            <a:endParaRPr lang="fr-FR" sz="1600" dirty="0"/>
          </a:p>
        </p:txBody>
      </p:sp>
      <p:sp>
        <p:nvSpPr>
          <p:cNvPr id="9" name="ZoneTexte 8"/>
          <p:cNvSpPr txBox="1"/>
          <p:nvPr/>
        </p:nvSpPr>
        <p:spPr>
          <a:xfrm>
            <a:off x="1941533" y="5912285"/>
            <a:ext cx="6626269" cy="338554"/>
          </a:xfrm>
          <a:prstGeom prst="rect">
            <a:avLst/>
          </a:prstGeom>
          <a:noFill/>
        </p:spPr>
        <p:txBody>
          <a:bodyPr wrap="square" rtlCol="0">
            <a:spAutoFit/>
          </a:bodyPr>
          <a:lstStyle/>
          <a:p>
            <a:r>
              <a:rPr lang="fr-FR" sz="1600" dirty="0" smtClean="0"/>
              <a:t>Quel genre de travail aurons nous à effectuer?</a:t>
            </a:r>
            <a:endParaRPr lang="fr-FR" sz="1600" dirty="0"/>
          </a:p>
        </p:txBody>
      </p:sp>
      <p:pic>
        <p:nvPicPr>
          <p:cNvPr id="5122" name="Picture 2"/>
          <p:cNvPicPr>
            <a:picLocks noChangeAspect="1" noChangeArrowheads="1"/>
          </p:cNvPicPr>
          <p:nvPr/>
        </p:nvPicPr>
        <p:blipFill>
          <a:blip r:embed="rId2" cstate="print"/>
          <a:srcRect l="28685" t="40113" r="47014" b="36000"/>
          <a:stretch>
            <a:fillRect/>
          </a:stretch>
        </p:blipFill>
        <p:spPr bwMode="auto">
          <a:xfrm>
            <a:off x="6419385" y="1979111"/>
            <a:ext cx="2423990" cy="1340285"/>
          </a:xfrm>
          <a:prstGeom prst="rect">
            <a:avLst/>
          </a:prstGeom>
          <a:noFill/>
          <a:ln w="9525">
            <a:noFill/>
            <a:miter lim="800000"/>
            <a:headEnd/>
            <a:tailEnd/>
          </a:ln>
        </p:spPr>
      </p:pic>
      <p:sp>
        <p:nvSpPr>
          <p:cNvPr id="10" name="Flèche vers la droite 6"/>
          <p:cNvSpPr/>
          <p:nvPr/>
        </p:nvSpPr>
        <p:spPr bwMode="auto">
          <a:xfrm>
            <a:off x="175365" y="328137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charset="0"/>
                <a:cs typeface="Arial" charset="0"/>
              </a:rPr>
              <a:t>La résistance au changement</a:t>
            </a:r>
            <a:endParaRPr lang="fr-FR" dirty="0"/>
          </a:p>
        </p:txBody>
      </p:sp>
      <p:sp>
        <p:nvSpPr>
          <p:cNvPr id="3" name="ZoneTexte 2"/>
          <p:cNvSpPr txBox="1"/>
          <p:nvPr/>
        </p:nvSpPr>
        <p:spPr>
          <a:xfrm>
            <a:off x="1941534" y="1340285"/>
            <a:ext cx="7365304" cy="369332"/>
          </a:xfrm>
          <a:prstGeom prst="rect">
            <a:avLst/>
          </a:prstGeom>
          <a:noFill/>
        </p:spPr>
        <p:txBody>
          <a:bodyPr wrap="square" rtlCol="0">
            <a:spAutoFit/>
          </a:bodyPr>
          <a:lstStyle/>
          <a:p>
            <a:r>
              <a:rPr lang="fr-FR" sz="1800" dirty="0" smtClean="0">
                <a:solidFill>
                  <a:srgbClr val="FF0000"/>
                </a:solidFill>
              </a:rPr>
              <a:t>Les raisons qui amènent les employés à s’opposer au changement</a:t>
            </a:r>
            <a:endParaRPr lang="fr-FR" sz="1800" dirty="0">
              <a:solidFill>
                <a:srgbClr val="FF0000"/>
              </a:solidFill>
            </a:endParaRPr>
          </a:p>
        </p:txBody>
      </p:sp>
      <p:sp>
        <p:nvSpPr>
          <p:cNvPr id="4" name="ZoneTexte 3"/>
          <p:cNvSpPr txBox="1"/>
          <p:nvPr/>
        </p:nvSpPr>
        <p:spPr>
          <a:xfrm>
            <a:off x="2079321" y="1966586"/>
            <a:ext cx="3682652"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L’intérêt  personnel</a:t>
            </a:r>
            <a:endParaRPr lang="fr-FR" sz="1800" dirty="0">
              <a:solidFill>
                <a:srgbClr val="FF0000"/>
              </a:solidFill>
            </a:endParaRPr>
          </a:p>
        </p:txBody>
      </p:sp>
      <p:sp>
        <p:nvSpPr>
          <p:cNvPr id="5" name="ZoneTexte 4"/>
          <p:cNvSpPr txBox="1"/>
          <p:nvPr/>
        </p:nvSpPr>
        <p:spPr>
          <a:xfrm>
            <a:off x="2029217" y="2530258"/>
            <a:ext cx="3369501" cy="1077218"/>
          </a:xfrm>
          <a:prstGeom prst="rect">
            <a:avLst/>
          </a:prstGeom>
          <a:noFill/>
        </p:spPr>
        <p:txBody>
          <a:bodyPr wrap="square" rtlCol="0">
            <a:spAutoFit/>
          </a:bodyPr>
          <a:lstStyle/>
          <a:p>
            <a:r>
              <a:rPr lang="fr-FR" sz="1600" dirty="0" smtClean="0"/>
              <a:t>Protéger ses propres intérêts en essayant de conserver le pouvoir, l’autorité, le salaire, et les avantages sociaux</a:t>
            </a:r>
            <a:endParaRPr lang="fr-FR" sz="1600" dirty="0"/>
          </a:p>
        </p:txBody>
      </p:sp>
      <p:sp>
        <p:nvSpPr>
          <p:cNvPr id="6" name="ZoneTexte 5"/>
          <p:cNvSpPr txBox="1"/>
          <p:nvPr/>
        </p:nvSpPr>
        <p:spPr>
          <a:xfrm>
            <a:off x="1991639" y="3958225"/>
            <a:ext cx="3970750"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Les différences de perception</a:t>
            </a:r>
            <a:endParaRPr lang="fr-FR" sz="1800" dirty="0">
              <a:solidFill>
                <a:srgbClr val="FF0000"/>
              </a:solidFill>
            </a:endParaRPr>
          </a:p>
        </p:txBody>
      </p:sp>
      <p:sp>
        <p:nvSpPr>
          <p:cNvPr id="7" name="ZoneTexte 6"/>
          <p:cNvSpPr txBox="1"/>
          <p:nvPr/>
        </p:nvSpPr>
        <p:spPr>
          <a:xfrm>
            <a:off x="1966587" y="4572000"/>
            <a:ext cx="6551112" cy="830997"/>
          </a:xfrm>
          <a:prstGeom prst="rect">
            <a:avLst/>
          </a:prstGeom>
          <a:noFill/>
        </p:spPr>
        <p:txBody>
          <a:bodyPr wrap="square" rtlCol="0">
            <a:spAutoFit/>
          </a:bodyPr>
          <a:lstStyle/>
          <a:p>
            <a:r>
              <a:rPr lang="fr-FR" sz="1600" dirty="0" smtClean="0"/>
              <a:t>Les cadres de différents niveaux hiérarchiques n’envisagent pas les événements  de la même façon que ceux qui apportent les modifications.</a:t>
            </a:r>
            <a:endParaRPr lang="fr-FR" sz="1600" dirty="0"/>
          </a:p>
        </p:txBody>
      </p:sp>
      <p:sp>
        <p:nvSpPr>
          <p:cNvPr id="8" name="ZoneTexte 7"/>
          <p:cNvSpPr txBox="1"/>
          <p:nvPr/>
        </p:nvSpPr>
        <p:spPr>
          <a:xfrm>
            <a:off x="2066794" y="5549030"/>
            <a:ext cx="5235880" cy="369332"/>
          </a:xfrm>
          <a:prstGeom prst="rect">
            <a:avLst/>
          </a:prstGeom>
          <a:noFill/>
        </p:spPr>
        <p:txBody>
          <a:bodyPr wrap="square" rtlCol="0">
            <a:spAutoFit/>
          </a:bodyPr>
          <a:lstStyle/>
          <a:p>
            <a:pPr>
              <a:buFont typeface="Wingdings" pitchFamily="2" charset="2"/>
              <a:buChar char="q"/>
            </a:pPr>
            <a:r>
              <a:rPr lang="fr-FR" sz="1800" dirty="0" smtClean="0">
                <a:solidFill>
                  <a:srgbClr val="FF0000"/>
                </a:solidFill>
              </a:rPr>
              <a:t>La crainte de perte de prestige</a:t>
            </a:r>
            <a:endParaRPr lang="fr-FR" sz="1800" dirty="0">
              <a:solidFill>
                <a:srgbClr val="FF0000"/>
              </a:solidFill>
            </a:endParaRPr>
          </a:p>
        </p:txBody>
      </p:sp>
      <p:sp>
        <p:nvSpPr>
          <p:cNvPr id="9" name="ZoneTexte 8"/>
          <p:cNvSpPr txBox="1"/>
          <p:nvPr/>
        </p:nvSpPr>
        <p:spPr>
          <a:xfrm>
            <a:off x="1929008" y="6012493"/>
            <a:ext cx="7002049" cy="338554"/>
          </a:xfrm>
          <a:prstGeom prst="rect">
            <a:avLst/>
          </a:prstGeom>
          <a:noFill/>
        </p:spPr>
        <p:txBody>
          <a:bodyPr wrap="square" rtlCol="0">
            <a:spAutoFit/>
          </a:bodyPr>
          <a:lstStyle/>
          <a:p>
            <a:r>
              <a:rPr lang="fr-FR" sz="1600" dirty="0" smtClean="0"/>
              <a:t>Les nouvelles relations, les nouveaux supérieurs semblent effrayer</a:t>
            </a:r>
            <a:endParaRPr lang="fr-FR" sz="1600" dirty="0"/>
          </a:p>
        </p:txBody>
      </p:sp>
      <p:pic>
        <p:nvPicPr>
          <p:cNvPr id="6146" name="Picture 2"/>
          <p:cNvPicPr>
            <a:picLocks noChangeAspect="1" noChangeArrowheads="1"/>
          </p:cNvPicPr>
          <p:nvPr/>
        </p:nvPicPr>
        <p:blipFill>
          <a:blip r:embed="rId2" cstate="print"/>
          <a:srcRect l="21803" t="37859" r="45577" b="31193"/>
          <a:stretch>
            <a:fillRect/>
          </a:stretch>
        </p:blipFill>
        <p:spPr bwMode="auto">
          <a:xfrm>
            <a:off x="5201654" y="2107067"/>
            <a:ext cx="3466357" cy="1849922"/>
          </a:xfrm>
          <a:prstGeom prst="rect">
            <a:avLst/>
          </a:prstGeom>
          <a:noFill/>
          <a:ln w="9525">
            <a:noFill/>
            <a:miter lim="800000"/>
            <a:headEnd/>
            <a:tailEnd/>
          </a:ln>
        </p:spPr>
      </p:pic>
      <p:sp>
        <p:nvSpPr>
          <p:cNvPr id="11" name="Flèche vers la droite 6"/>
          <p:cNvSpPr/>
          <p:nvPr/>
        </p:nvSpPr>
        <p:spPr bwMode="auto">
          <a:xfrm>
            <a:off x="175365" y="328137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4" name="Espace réservé du contenu 1"/>
          <p:cNvSpPr>
            <a:spLocks noGrp="1"/>
          </p:cNvSpPr>
          <p:nvPr>
            <p:ph idx="11"/>
          </p:nvPr>
        </p:nvSpPr>
        <p:spPr>
          <a:xfrm>
            <a:off x="150313" y="1465545"/>
            <a:ext cx="1691013" cy="4697261"/>
          </a:xfrm>
        </p:spPr>
        <p:txBody>
          <a:bodyPr/>
          <a:lstStyle/>
          <a:p>
            <a:pPr lvl="0">
              <a:spcAft>
                <a:spcPts val="200"/>
              </a:spcAft>
              <a:defRPr/>
            </a:pPr>
            <a:endParaRPr lang="fr-FR" dirty="0" smtClean="0">
              <a:solidFill>
                <a:schemeClr val="tx1"/>
              </a:solidFill>
            </a:endParaRPr>
          </a:p>
          <a:p>
            <a:pPr marL="514350" indent="-514350" eaLnBrk="1" hangingPunct="1">
              <a:lnSpc>
                <a:spcPct val="120000"/>
              </a:lnSpc>
              <a:buNone/>
            </a:pPr>
            <a:r>
              <a:rPr lang="fr-FR" dirty="0" smtClean="0">
                <a:solidFill>
                  <a:srgbClr val="FF0000"/>
                </a:solidFill>
                <a:latin typeface="Arial" charset="0"/>
                <a:cs typeface="Arial" charset="0"/>
              </a:rPr>
              <a:t>le changement</a:t>
            </a:r>
          </a:p>
          <a:p>
            <a:pPr marL="514350" indent="-514350" eaLnBrk="1" hangingPunct="1">
              <a:lnSpc>
                <a:spcPct val="120000"/>
              </a:lnSpc>
              <a:buNone/>
            </a:pPr>
            <a:r>
              <a:rPr lang="fr-FR" dirty="0" smtClean="0">
                <a:solidFill>
                  <a:srgbClr val="FF0000"/>
                </a:solidFill>
                <a:latin typeface="Arial" charset="0"/>
                <a:cs typeface="Arial" charset="0"/>
              </a:rPr>
              <a:t>Organisationnel</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Les types de changement </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La gestion du</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lvl="1" indent="-514350" eaLnBrk="1" hangingPunct="1">
              <a:lnSpc>
                <a:spcPct val="120000"/>
              </a:lnSpc>
              <a:buNone/>
            </a:pPr>
            <a:r>
              <a:rPr lang="fr-FR" dirty="0" smtClean="0"/>
              <a:t>L’évaluation du besoin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Le choix du changement </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La mise en œuvre</a:t>
            </a:r>
          </a:p>
          <a:p>
            <a:pPr marL="514350" lvl="1" indent="-514350" eaLnBrk="1" hangingPunct="1">
              <a:lnSpc>
                <a:spcPct val="120000"/>
              </a:lnSpc>
              <a:buNone/>
            </a:pPr>
            <a:endParaRPr lang="fr-FR" dirty="0" smtClean="0"/>
          </a:p>
          <a:p>
            <a:pPr marL="514350" lvl="1" indent="-514350" eaLnBrk="1" hangingPunct="1">
              <a:lnSpc>
                <a:spcPct val="120000"/>
              </a:lnSpc>
              <a:buNone/>
            </a:pPr>
            <a:r>
              <a:rPr lang="fr-FR" dirty="0" smtClean="0"/>
              <a:t>L’évaluation des effets du changements</a:t>
            </a:r>
          </a:p>
          <a:p>
            <a:pPr marL="514350" indent="-514350" eaLnBrk="1" hangingPunct="1">
              <a:lnSpc>
                <a:spcPct val="120000"/>
              </a:lnSpc>
              <a:buNone/>
            </a:pPr>
            <a:r>
              <a:rPr lang="fr-FR" dirty="0" smtClean="0">
                <a:solidFill>
                  <a:srgbClr val="FF0000"/>
                </a:solidFill>
                <a:latin typeface="Arial" charset="0"/>
                <a:cs typeface="Arial" charset="0"/>
              </a:rPr>
              <a:t>Les modèles de</a:t>
            </a:r>
          </a:p>
          <a:p>
            <a:pPr marL="514350" indent="-514350" eaLnBrk="1" hangingPunct="1">
              <a:lnSpc>
                <a:spcPct val="120000"/>
              </a:lnSpc>
              <a:buNone/>
            </a:pPr>
            <a:r>
              <a:rPr lang="fr-FR" dirty="0" smtClean="0">
                <a:solidFill>
                  <a:srgbClr val="FF0000"/>
                </a:solidFill>
                <a:latin typeface="Arial" charset="0"/>
                <a:cs typeface="Arial" charset="0"/>
              </a:rPr>
              <a:t>Changement</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en </a:t>
            </a:r>
          </a:p>
          <a:p>
            <a:pPr marL="514350" indent="-514350" eaLnBrk="1" hangingPunct="1">
              <a:lnSpc>
                <a:spcPct val="120000"/>
              </a:lnSpc>
              <a:buNone/>
            </a:pPr>
            <a:r>
              <a:rPr lang="fr-FR" dirty="0" smtClean="0">
                <a:solidFill>
                  <a:srgbClr val="FF0000"/>
                </a:solidFill>
                <a:latin typeface="Arial" charset="0"/>
                <a:cs typeface="Arial" charset="0"/>
              </a:rPr>
              <a:t>Milieu syndiqué</a:t>
            </a:r>
          </a:p>
          <a:p>
            <a:pPr marL="514350" indent="-514350" eaLnBrk="1" hangingPunct="1">
              <a:lnSpc>
                <a:spcPct val="120000"/>
              </a:lnSpc>
              <a:buNone/>
            </a:pPr>
            <a:endParaRPr lang="fr-FR" dirty="0" smtClean="0">
              <a:solidFill>
                <a:srgbClr val="FF0000"/>
              </a:solidFill>
              <a:latin typeface="Arial" charset="0"/>
              <a:cs typeface="Arial" charset="0"/>
            </a:endParaRPr>
          </a:p>
          <a:p>
            <a:pPr marL="514350" indent="-514350" eaLnBrk="1" hangingPunct="1">
              <a:lnSpc>
                <a:spcPct val="120000"/>
              </a:lnSpc>
              <a:buNone/>
            </a:pPr>
            <a:r>
              <a:rPr lang="fr-FR" dirty="0" smtClean="0">
                <a:solidFill>
                  <a:srgbClr val="FF0000"/>
                </a:solidFill>
                <a:latin typeface="Arial" charset="0"/>
                <a:cs typeface="Arial" charset="0"/>
              </a:rPr>
              <a:t>Le changement et</a:t>
            </a:r>
          </a:p>
          <a:p>
            <a:pPr marL="514350" indent="-514350" eaLnBrk="1" hangingPunct="1">
              <a:lnSpc>
                <a:spcPct val="120000"/>
              </a:lnSpc>
              <a:buNone/>
            </a:pPr>
            <a:r>
              <a:rPr lang="fr-FR" dirty="0" smtClean="0">
                <a:solidFill>
                  <a:srgbClr val="FF0000"/>
                </a:solidFill>
                <a:latin typeface="Arial" charset="0"/>
                <a:cs typeface="Arial" charset="0"/>
              </a:rPr>
              <a:t>l’innovation</a:t>
            </a:r>
          </a:p>
          <a:p>
            <a:pPr lvl="1">
              <a:spcAft>
                <a:spcPts val="200"/>
              </a:spcAft>
              <a:defRPr/>
            </a:pPr>
            <a:endParaRPr lang="fr-FR" dirty="0" smtClean="0"/>
          </a:p>
          <a:p>
            <a:pPr lvl="0">
              <a:spcAft>
                <a:spcPts val="200"/>
              </a:spcAft>
              <a:defRPr/>
            </a:pPr>
            <a:endParaRPr lang="fr-FR" sz="1100" b="1" cap="small" dirty="0" smtClean="0">
              <a:solidFill>
                <a:schemeClr val="tx1"/>
              </a:solidFill>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sz="1100" b="1" cap="small" dirty="0" smtClean="0">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defRPr/>
            </a:pPr>
            <a:endParaRPr lang="fr-FR" dirty="0" smtClean="0">
              <a:solidFill>
                <a:schemeClr val="tx1"/>
              </a:solidFill>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990000"/>
          </a:solidFill>
          <a:prstDash val="solid"/>
          <a:round/>
          <a:headEnd type="none" w="med" len="med"/>
          <a:tailEnd type="arrow"/>
        </a:ln>
        <a:effectLst/>
      </a:spPr>
      <a:bodyPr rtlCol="0" anchor="ctr"/>
      <a:lstStyle>
        <a:defPPr algn="ctr">
          <a:defRPr/>
        </a:defPPr>
      </a:lstStyle>
    </a:spDef>
    <a:lnDef>
      <a:spPr bwMode="auto">
        <a:solidFill>
          <a:schemeClr val="accent1"/>
        </a:solidFill>
        <a:ln w="19050" cap="flat" cmpd="sng" algn="ctr">
          <a:solidFill>
            <a:srgbClr val="990000"/>
          </a:solidFill>
          <a:prstDash val="solid"/>
          <a:round/>
          <a:headEnd type="none" w="med" len="med"/>
          <a:tailEnd type="arrow"/>
        </a:ln>
        <a:effectLst/>
      </a:spPr>
      <a:body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990000"/>
      </a:hlink>
      <a:folHlink>
        <a:srgbClr val="99000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25550</TotalTime>
  <Words>2354</Words>
  <Application>Microsoft Office PowerPoint</Application>
  <PresentationFormat>Affichage à l'écran (4:3)</PresentationFormat>
  <Paragraphs>1048</Paragraphs>
  <Slides>24</Slides>
  <Notes>3</Notes>
  <HiddenSlides>0</HiddenSlides>
  <MMClips>0</MMClips>
  <ScaleCrop>false</ScaleCrop>
  <HeadingPairs>
    <vt:vector size="4" baseType="variant">
      <vt:variant>
        <vt:lpstr>Thème</vt:lpstr>
      </vt:variant>
      <vt:variant>
        <vt:i4>2</vt:i4>
      </vt:variant>
      <vt:variant>
        <vt:lpstr>Titres des diapositives</vt:lpstr>
      </vt:variant>
      <vt:variant>
        <vt:i4>24</vt:i4>
      </vt:variant>
    </vt:vector>
  </HeadingPairs>
  <TitlesOfParts>
    <vt:vector size="26" baseType="lpstr">
      <vt:lpstr>Standarddesign</vt:lpstr>
      <vt:lpstr>1_Standarddesign</vt:lpstr>
      <vt:lpstr>CHAPITRE 8 : L’innovation et la gestion du changement organisationnel </vt:lpstr>
      <vt:lpstr>Plan</vt:lpstr>
      <vt:lpstr>Le changement organisationnel </vt:lpstr>
      <vt:lpstr>Les types de changements organisationnels influant sur les processus de gestion</vt:lpstr>
      <vt:lpstr>La gestion du changement organisationnel </vt:lpstr>
      <vt:lpstr>L’évaluation du besoin de changement</vt:lpstr>
      <vt:lpstr>Le choix du changement à effectuer</vt:lpstr>
      <vt:lpstr>La résistance au changement</vt:lpstr>
      <vt:lpstr>La résistance au changement</vt:lpstr>
      <vt:lpstr>La mise en œuvre du changement</vt:lpstr>
      <vt:lpstr>L’évaluation des effets du changement</vt:lpstr>
      <vt:lpstr>Les modèles de changement organisationnel</vt:lpstr>
      <vt:lpstr>Les modèles de changement organisationnel</vt:lpstr>
      <vt:lpstr>Les modèles de changement organisationnel</vt:lpstr>
      <vt:lpstr>Les modèles de changement organisationnel</vt:lpstr>
      <vt:lpstr>La gestion de l’aménagement organisationnel</vt:lpstr>
      <vt:lpstr>Les modèles de changement organisationnel</vt:lpstr>
      <vt:lpstr>Les modèles de changement organisationnel </vt:lpstr>
      <vt:lpstr>La gestion du changement dans un milieu syndiqué</vt:lpstr>
      <vt:lpstr>Le changement et l’innovation</vt:lpstr>
      <vt:lpstr>Le changement et l’innovation</vt:lpstr>
      <vt:lpstr>Le changement et l’innovation</vt:lpstr>
      <vt:lpstr>Le changement et l’innovation</vt:lpstr>
      <vt:lpstr>Le changement et l’innovation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seli</dc:creator>
  <dc:description>PresentationLoad.com</dc:description>
  <cp:lastModifiedBy>apedomeseli@yahoo.fr</cp:lastModifiedBy>
  <cp:revision>1996</cp:revision>
  <dcterms:created xsi:type="dcterms:W3CDTF">2007-11-27T23:54:21Z</dcterms:created>
  <dcterms:modified xsi:type="dcterms:W3CDTF">2019-11-05T15:03:25Z</dcterms:modified>
</cp:coreProperties>
</file>